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8" r:id="rId1"/>
    <p:sldMasterId id="2147484134" r:id="rId2"/>
  </p:sldMasterIdLst>
  <p:notesMasterIdLst>
    <p:notesMasterId r:id="rId27"/>
  </p:notesMasterIdLst>
  <p:handoutMasterIdLst>
    <p:handoutMasterId r:id="rId28"/>
  </p:handoutMasterIdLst>
  <p:sldIdLst>
    <p:sldId id="256" r:id="rId3"/>
    <p:sldId id="257" r:id="rId4"/>
    <p:sldId id="277" r:id="rId5"/>
    <p:sldId id="258" r:id="rId6"/>
    <p:sldId id="275" r:id="rId7"/>
    <p:sldId id="280" r:id="rId8"/>
    <p:sldId id="259" r:id="rId9"/>
    <p:sldId id="263" r:id="rId10"/>
    <p:sldId id="274" r:id="rId11"/>
    <p:sldId id="265" r:id="rId12"/>
    <p:sldId id="268" r:id="rId13"/>
    <p:sldId id="278" r:id="rId14"/>
    <p:sldId id="260" r:id="rId15"/>
    <p:sldId id="273" r:id="rId16"/>
    <p:sldId id="272" r:id="rId17"/>
    <p:sldId id="270" r:id="rId18"/>
    <p:sldId id="267" r:id="rId19"/>
    <p:sldId id="271" r:id="rId20"/>
    <p:sldId id="281" r:id="rId21"/>
    <p:sldId id="276" r:id="rId22"/>
    <p:sldId id="282" r:id="rId23"/>
    <p:sldId id="283" r:id="rId24"/>
    <p:sldId id="266"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B8"/>
    <a:srgbClr val="E11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4628"/>
  </p:normalViewPr>
  <p:slideViewPr>
    <p:cSldViewPr snapToGrid="0" snapToObjects="1">
      <p:cViewPr varScale="1">
        <p:scale>
          <a:sx n="93" d="100"/>
          <a:sy n="93" d="100"/>
        </p:scale>
        <p:origin x="216"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B1F1D1-662A-4140-99DB-1FA21F1DD9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209968E-F8D1-394D-87EF-7BD8433E36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A6B4DE-29E2-D841-9195-CFE18289978B}" type="datetimeFigureOut">
              <a:rPr lang="en-US" smtClean="0"/>
              <a:t>2/24/22</a:t>
            </a:fld>
            <a:endParaRPr lang="en-US" dirty="0"/>
          </a:p>
        </p:txBody>
      </p:sp>
      <p:sp>
        <p:nvSpPr>
          <p:cNvPr id="4" name="Footer Placeholder 3">
            <a:extLst>
              <a:ext uri="{FF2B5EF4-FFF2-40B4-BE49-F238E27FC236}">
                <a16:creationId xmlns:a16="http://schemas.microsoft.com/office/drawing/2014/main" id="{326BE65D-AA4F-5D43-9FD5-D8BEFD3A7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588148B-D59F-F240-B21D-55123D47B5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002977-6C66-CD4B-83E0-D00D76CFCCCB}" type="slidenum">
              <a:rPr lang="en-US" smtClean="0"/>
              <a:t>‹#›</a:t>
            </a:fld>
            <a:endParaRPr lang="en-US" dirty="0"/>
          </a:p>
        </p:txBody>
      </p:sp>
    </p:spTree>
    <p:extLst>
      <p:ext uri="{BB962C8B-B14F-4D97-AF65-F5344CB8AC3E}">
        <p14:creationId xmlns:p14="http://schemas.microsoft.com/office/powerpoint/2010/main" val="1329654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0C1B4-AD7C-E54C-8FDB-5A27693544C8}" type="datetimeFigureOut">
              <a:rPr lang="en-US" smtClean="0"/>
              <a:t>2/24/22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1E057-2324-814C-88F7-24A28BE2A188}" type="slidenum">
              <a:rPr lang="en-US" smtClean="0"/>
              <a:t>‹#›</a:t>
            </a:fld>
            <a:endParaRPr lang="en-US" dirty="0"/>
          </a:p>
        </p:txBody>
      </p:sp>
    </p:spTree>
    <p:extLst>
      <p:ext uri="{BB962C8B-B14F-4D97-AF65-F5344CB8AC3E}">
        <p14:creationId xmlns:p14="http://schemas.microsoft.com/office/powerpoint/2010/main" val="10857055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DBA1E057-2324-814C-88F7-24A28BE2A188}" type="slidenum">
              <a:rPr lang="en-US" smtClean="0"/>
              <a:t>15</a:t>
            </a:fld>
            <a:endParaRPr lang="en-US" dirty="0"/>
          </a:p>
        </p:txBody>
      </p:sp>
    </p:spTree>
    <p:extLst>
      <p:ext uri="{BB962C8B-B14F-4D97-AF65-F5344CB8AC3E}">
        <p14:creationId xmlns:p14="http://schemas.microsoft.com/office/powerpoint/2010/main" val="199545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EC1A2039-AF86-F24B-8F06-73B536D40E4E}" type="datetime1">
              <a:rPr lang="en-US" smtClean="0"/>
              <a:t>2/24/22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1AABEA6-DF1B-3B43-B48E-542457B0AF13}" type="slidenum">
              <a:rPr lang="en-US" smtClean="0"/>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09059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793EF2C-7ABA-D44F-8034-B717979F2A0D}" type="datetime1">
              <a:rPr lang="en-US" smtClean="0"/>
              <a:t>2/24/22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1AABEA6-DF1B-3B43-B48E-542457B0AF13}"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4573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0C143F-87E6-EB40-ADA8-8D52842FE764}"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3618676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6D50DD-20B2-074F-A07D-DA71E6217B07}"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777161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C70044-4657-A840-AF48-D33479CB01F9}"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845450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8F4DA6-65CF-4648-BFB1-17F6A988592C}"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1523676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79906C-E776-C844-BB44-B280F63B7DD8}"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2696277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DCA242-B2F9-EB4A-B764-17C424C50B4D}" type="datetime1">
              <a:rPr lang="en-US" smtClean="0"/>
              <a:t>2/24/22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1047746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01F5F-10EA-914A-829B-86B0944E1A36}" type="datetime1">
              <a:rPr lang="en-US" smtClean="0"/>
              <a:t>2/24/22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153021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00971A-C797-DE4F-BB99-5EAC2322B018}" type="datetime1">
              <a:rPr lang="en-US" smtClean="0"/>
              <a:t>2/24/22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4226254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BE399F-408A-6F47-AD54-8404F2764C43}" type="datetime1">
              <a:rPr lang="en-US" smtClean="0"/>
              <a:t>2/24/22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291735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5E2E9F-66E4-5A43-BD6B-B255295EE1AE}"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1006420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6B1698-B521-104E-AB92-D2C829BECBCC}" type="datetime1">
              <a:rPr lang="en-US" smtClean="0"/>
              <a:t>2/24/22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350565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AABEA6-DF1B-3B43-B48E-542457B0AF13}" type="slidenum">
              <a:rPr lang="en-US" smtClean="0"/>
              <a:t>‹#›</a:t>
            </a:fld>
            <a:endParaRPr lang="en-US" dirty="0"/>
          </a:p>
        </p:txBody>
      </p:sp>
      <p:sp>
        <p:nvSpPr>
          <p:cNvPr id="5" name="Date Placeholder 4"/>
          <p:cNvSpPr>
            <a:spLocks noGrp="1"/>
          </p:cNvSpPr>
          <p:nvPr>
            <p:ph type="dt" sz="half" idx="10"/>
          </p:nvPr>
        </p:nvSpPr>
        <p:spPr/>
        <p:txBody>
          <a:bodyPr/>
          <a:lstStyle/>
          <a:p>
            <a:fld id="{EDF3F44A-DABA-FC4E-9D08-BAA592FA1B2F}" type="datetime1">
              <a:rPr lang="en-US" smtClean="0"/>
              <a:t>2/24/22</a:t>
            </a:fld>
            <a:endParaRPr lang="en-US" dirty="0"/>
          </a:p>
        </p:txBody>
      </p:sp>
    </p:spTree>
    <p:extLst>
      <p:ext uri="{BB962C8B-B14F-4D97-AF65-F5344CB8AC3E}">
        <p14:creationId xmlns:p14="http://schemas.microsoft.com/office/powerpoint/2010/main" val="2711624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66AF1A-E67F-5B41-BCF0-7A3648C8D7B6}"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2438659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F3538-8240-6040-8940-03C6DC20D28B}"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00287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945C12-15E1-EE44-80ED-E72594BF1F9D}"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1480078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204E25-9D5A-4D4E-A31F-4A60A2C87D9D}"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733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3CF67F-7EB8-3C40-8263-3E47DED97D07}"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2495012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036AD7-BA0E-4948-91C8-ECEEE1B89F41}"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221583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7C47CC-F49B-6A44-94B7-EEA18EE159AC}" type="datetime1">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2870883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6B51-B3FF-8B49-B3C5-0B4A1EF2A6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4B8680-9F6B-B246-BA1F-F7ED6B6B493C}"/>
              </a:ext>
            </a:extLst>
          </p:cNvPr>
          <p:cNvSpPr>
            <a:spLocks noGrp="1"/>
          </p:cNvSpPr>
          <p:nvPr>
            <p:ph type="dt" sz="half" idx="10"/>
          </p:nvPr>
        </p:nvSpPr>
        <p:spPr/>
        <p:txBody>
          <a:bodyPr/>
          <a:lstStyle/>
          <a:p>
            <a:fld id="{CE0C4A10-DA09-704A-8C41-80A947670A18}" type="datetime1">
              <a:rPr lang="en-US" smtClean="0"/>
              <a:t>2/24/22</a:t>
            </a:fld>
            <a:endParaRPr lang="en-US" dirty="0"/>
          </a:p>
        </p:txBody>
      </p:sp>
      <p:sp>
        <p:nvSpPr>
          <p:cNvPr id="4" name="Footer Placeholder 3">
            <a:extLst>
              <a:ext uri="{FF2B5EF4-FFF2-40B4-BE49-F238E27FC236}">
                <a16:creationId xmlns:a16="http://schemas.microsoft.com/office/drawing/2014/main" id="{B1144F34-C314-B341-9A87-71E17B586A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A875EA0-30F0-1E42-BEAE-4FCCB6624E86}"/>
              </a:ext>
            </a:extLst>
          </p:cNvPr>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421326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DC19FDB0-6DDF-504E-870A-8AD3B5312A60}" type="datetime1">
              <a:rPr lang="en-US" smtClean="0"/>
              <a:t>2/24/22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1AABEA6-DF1B-3B43-B48E-542457B0AF13}"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4061205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97F37C-9FC2-9346-B44F-D1AA7C84AC8B}" type="datetime1">
              <a:rPr lang="en-US" smtClean="0"/>
              <a:t>2/24/22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423201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A95D06-1623-CA4C-B5A9-D1A9293F5320}" type="datetime1">
              <a:rPr lang="en-US" smtClean="0"/>
              <a:t>2/24/22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1616162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5A34F0-CDFE-6A42-8937-756DB2162B48}" type="datetime1">
              <a:rPr lang="en-US" smtClean="0"/>
              <a:t>2/24/22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387329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2D7AF-992A-E94B-BF24-71C1461B405F}" type="datetime1">
              <a:rPr lang="en-US" smtClean="0"/>
              <a:t>2/24/22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AABEA6-DF1B-3B43-B48E-542457B0AF13}" type="slidenum">
              <a:rPr lang="en-US" smtClean="0"/>
              <a:t>‹#›</a:t>
            </a:fld>
            <a:endParaRPr lang="en-US" dirty="0"/>
          </a:p>
        </p:txBody>
      </p:sp>
    </p:spTree>
    <p:extLst>
      <p:ext uri="{BB962C8B-B14F-4D97-AF65-F5344CB8AC3E}">
        <p14:creationId xmlns:p14="http://schemas.microsoft.com/office/powerpoint/2010/main" val="2578033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8C1E631-4288-3E45-AE07-3A02F0EF03D4}" type="datetime1">
              <a:rPr lang="en-US" smtClean="0"/>
              <a:t>2/24/22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1AABEA6-DF1B-3B43-B48E-542457B0AF13}"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0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054540E2-73E6-614F-AC45-5B0535C727A4}" type="datetime1">
              <a:rPr lang="en-US" smtClean="0"/>
              <a:t>2/24/22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1AABEA6-DF1B-3B43-B48E-542457B0AF13}"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9012520"/>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5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AAF12B-70FA-0646-A802-61FE09D1B6C9}" type="datetime1">
              <a:rPr lang="en-US" smtClean="0"/>
              <a:t>2/24/22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1AABEA6-DF1B-3B43-B48E-542457B0AF13}" type="slidenum">
              <a:rPr lang="en-US" smtClean="0"/>
              <a:t>‹#›</a:t>
            </a:fld>
            <a:endParaRPr lang="en-US" dirty="0"/>
          </a:p>
        </p:txBody>
      </p:sp>
    </p:spTree>
    <p:extLst>
      <p:ext uri="{BB962C8B-B14F-4D97-AF65-F5344CB8AC3E}">
        <p14:creationId xmlns:p14="http://schemas.microsoft.com/office/powerpoint/2010/main" val="137939826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hyperlink" Target="http://www.lcwadvocacy.org/"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C7AB-4D87-EF41-8E68-7AE09A00BF18}"/>
              </a:ext>
            </a:extLst>
          </p:cNvPr>
          <p:cNvSpPr>
            <a:spLocks noGrp="1"/>
          </p:cNvSpPr>
          <p:nvPr>
            <p:ph type="ctrTitle" idx="4294967295"/>
          </p:nvPr>
        </p:nvSpPr>
        <p:spPr>
          <a:xfrm>
            <a:off x="724062" y="207588"/>
            <a:ext cx="10178188" cy="1215895"/>
          </a:xfrm>
        </p:spPr>
        <p:txBody>
          <a:bodyPr>
            <a:normAutofit/>
          </a:bodyPr>
          <a:lstStyle/>
          <a:p>
            <a:r>
              <a:rPr lang="en-US" sz="6600" b="1" dirty="0">
                <a:solidFill>
                  <a:srgbClr val="FF0000"/>
                </a:solidFill>
              </a:rPr>
              <a:t>Children and Mental Health</a:t>
            </a:r>
          </a:p>
        </p:txBody>
      </p:sp>
      <p:sp>
        <p:nvSpPr>
          <p:cNvPr id="3" name="Subtitle 2">
            <a:extLst>
              <a:ext uri="{FF2B5EF4-FFF2-40B4-BE49-F238E27FC236}">
                <a16:creationId xmlns:a16="http://schemas.microsoft.com/office/drawing/2014/main" id="{602738F9-EEB4-4642-9A1D-E62B59C4A48D}"/>
              </a:ext>
            </a:extLst>
          </p:cNvPr>
          <p:cNvSpPr>
            <a:spLocks noGrp="1"/>
          </p:cNvSpPr>
          <p:nvPr>
            <p:ph type="subTitle" idx="4294967295"/>
          </p:nvPr>
        </p:nvSpPr>
        <p:spPr>
          <a:xfrm>
            <a:off x="7213599" y="3092074"/>
            <a:ext cx="4831643" cy="2750074"/>
          </a:xfrm>
        </p:spPr>
        <p:txBody>
          <a:bodyPr>
            <a:noAutofit/>
          </a:bodyPr>
          <a:lstStyle/>
          <a:p>
            <a:r>
              <a:rPr lang="en-US" sz="2800" b="1" dirty="0"/>
              <a:t>Presented by:</a:t>
            </a:r>
          </a:p>
          <a:p>
            <a:r>
              <a:rPr lang="en-US" sz="2800" b="1" dirty="0"/>
              <a:t>Dr. Lorraine Giardino</a:t>
            </a:r>
          </a:p>
          <a:p>
            <a:r>
              <a:rPr lang="en-US" sz="2800" b="1" dirty="0"/>
              <a:t>Dr. Sharon Kochlany</a:t>
            </a:r>
          </a:p>
          <a:p>
            <a:endParaRPr lang="en-US" sz="2800" b="1" dirty="0"/>
          </a:p>
          <a:p>
            <a:r>
              <a:rPr lang="en-US" sz="2800" b="1" dirty="0"/>
              <a:t>Moderated by:  Roxie Cohen</a:t>
            </a:r>
          </a:p>
        </p:txBody>
      </p:sp>
      <p:sp>
        <p:nvSpPr>
          <p:cNvPr id="4" name="TextBox 3">
            <a:extLst>
              <a:ext uri="{FF2B5EF4-FFF2-40B4-BE49-F238E27FC236}">
                <a16:creationId xmlns:a16="http://schemas.microsoft.com/office/drawing/2014/main" id="{9666A5EE-3651-F54E-A844-F25D2EF61C00}"/>
              </a:ext>
            </a:extLst>
          </p:cNvPr>
          <p:cNvSpPr txBox="1"/>
          <p:nvPr/>
        </p:nvSpPr>
        <p:spPr>
          <a:xfrm>
            <a:off x="10431086" y="5957744"/>
            <a:ext cx="1328176" cy="369332"/>
          </a:xfrm>
          <a:prstGeom prst="rect">
            <a:avLst/>
          </a:prstGeom>
          <a:noFill/>
        </p:spPr>
        <p:txBody>
          <a:bodyPr wrap="square" rtlCol="0">
            <a:spAutoFit/>
          </a:bodyPr>
          <a:lstStyle/>
          <a:p>
            <a:r>
              <a:rPr lang="en-US" dirty="0"/>
              <a:t>02/24/22</a:t>
            </a:r>
          </a:p>
        </p:txBody>
      </p:sp>
      <p:sp>
        <p:nvSpPr>
          <p:cNvPr id="6" name="Slide Number Placeholder 5">
            <a:extLst>
              <a:ext uri="{FF2B5EF4-FFF2-40B4-BE49-F238E27FC236}">
                <a16:creationId xmlns:a16="http://schemas.microsoft.com/office/drawing/2014/main" id="{D3754EE8-7A8A-7144-BEC5-81FDC9321E80}"/>
              </a:ext>
            </a:extLst>
          </p:cNvPr>
          <p:cNvSpPr>
            <a:spLocks noGrp="1"/>
          </p:cNvSpPr>
          <p:nvPr>
            <p:ph type="sldNum" sz="quarter" idx="12"/>
          </p:nvPr>
        </p:nvSpPr>
        <p:spPr/>
        <p:txBody>
          <a:bodyPr/>
          <a:lstStyle/>
          <a:p>
            <a:fld id="{81AABEA6-DF1B-3B43-B48E-542457B0AF13}" type="slidenum">
              <a:rPr lang="en-US" smtClean="0"/>
              <a:t>1</a:t>
            </a:fld>
            <a:endParaRPr lang="en-US" dirty="0"/>
          </a:p>
        </p:txBody>
      </p:sp>
    </p:spTree>
    <p:extLst>
      <p:ext uri="{BB962C8B-B14F-4D97-AF65-F5344CB8AC3E}">
        <p14:creationId xmlns:p14="http://schemas.microsoft.com/office/powerpoint/2010/main" val="45008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12" presetClass="entr" presetSubtype="2"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12" dur="500"/>
                                        <p:tgtEl>
                                          <p:spTgt spid="3">
                                            <p:txEl>
                                              <p:pRg st="0" end="0"/>
                                            </p:txEl>
                                          </p:spTgt>
                                        </p:tgtEl>
                                      </p:cBhvr>
                                    </p:animEffect>
                                  </p:childTnLst>
                                </p:cTn>
                              </p:par>
                            </p:childTnLst>
                          </p:cTn>
                        </p:par>
                        <p:par>
                          <p:cTn id="13" fill="hold">
                            <p:stCondLst>
                              <p:cond delay="3000"/>
                            </p:stCondLst>
                            <p:childTnLst>
                              <p:par>
                                <p:cTn id="14" presetID="12" presetClass="entr" presetSubtype="2" fill="hold" grpId="0" nodeType="afterEffect">
                                  <p:stCondLst>
                                    <p:cond delay="100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7" dur="500"/>
                                        <p:tgtEl>
                                          <p:spTgt spid="3">
                                            <p:txEl>
                                              <p:pRg st="1" end="1"/>
                                            </p:txEl>
                                          </p:spTgt>
                                        </p:tgtEl>
                                      </p:cBhvr>
                                    </p:animEffect>
                                  </p:childTnLst>
                                </p:cTn>
                              </p:par>
                            </p:childTnLst>
                          </p:cTn>
                        </p:par>
                        <p:par>
                          <p:cTn id="18" fill="hold">
                            <p:stCondLst>
                              <p:cond delay="4500"/>
                            </p:stCondLst>
                            <p:childTnLst>
                              <p:par>
                                <p:cTn id="19" presetID="12" presetClass="entr" presetSubtype="2" fill="hold" grpId="0" nodeType="afterEffect">
                                  <p:stCondLst>
                                    <p:cond delay="100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2" dur="500"/>
                                        <p:tgtEl>
                                          <p:spTgt spid="3">
                                            <p:txEl>
                                              <p:pRg st="2" end="2"/>
                                            </p:txEl>
                                          </p:spTgt>
                                        </p:tgtEl>
                                      </p:cBhvr>
                                    </p:animEffect>
                                  </p:childTnLst>
                                </p:cTn>
                              </p:par>
                            </p:childTnLst>
                          </p:cTn>
                        </p:par>
                        <p:par>
                          <p:cTn id="23" fill="hold">
                            <p:stCondLst>
                              <p:cond delay="6000"/>
                            </p:stCondLst>
                            <p:childTnLst>
                              <p:par>
                                <p:cTn id="24" presetID="12" presetClass="entr" presetSubtype="2" fill="hold" grpId="0" nodeType="afterEffect">
                                  <p:stCondLst>
                                    <p:cond delay="100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mph" presetSubtype="2" fill="hold" grpId="1" nodeType="clickEffect">
                                  <p:stCondLst>
                                    <p:cond delay="0"/>
                                  </p:stCondLst>
                                  <p:iterate type="lt">
                                    <p:tmPct val="0"/>
                                  </p:iterate>
                                  <p:childTnLst>
                                    <p:animClr clrSpc="rgb" dir="cw">
                                      <p:cBhvr>
                                        <p:cTn id="31" dur="2000" fill="hold"/>
                                        <p:tgtEl>
                                          <p:spTgt spid="2"/>
                                        </p:tgtEl>
                                        <p:attrNameLst>
                                          <p:attrName>fillcolor</p:attrName>
                                        </p:attrNameLst>
                                      </p:cBhvr>
                                      <p:to>
                                        <a:schemeClr val="accent2"/>
                                      </p:to>
                                    </p:animClr>
                                    <p:set>
                                      <p:cBhvr>
                                        <p:cTn id="32" dur="2000" fill="hold"/>
                                        <p:tgtEl>
                                          <p:spTgt spid="2"/>
                                        </p:tgtEl>
                                        <p:attrNameLst>
                                          <p:attrName>fill.type</p:attrName>
                                        </p:attrNameLst>
                                      </p:cBhvr>
                                      <p:to>
                                        <p:strVal val="solid"/>
                                      </p:to>
                                    </p:set>
                                    <p:set>
                                      <p:cBhvr>
                                        <p:cTn id="33"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2486"/>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989D-782B-024B-9E49-ADB3F50D9AC2}"/>
              </a:ext>
            </a:extLst>
          </p:cNvPr>
          <p:cNvSpPr>
            <a:spLocks noGrp="1"/>
          </p:cNvSpPr>
          <p:nvPr>
            <p:ph type="title"/>
          </p:nvPr>
        </p:nvSpPr>
        <p:spPr>
          <a:xfrm>
            <a:off x="677333" y="609600"/>
            <a:ext cx="10940926" cy="1039906"/>
          </a:xfrm>
        </p:spPr>
        <p:txBody>
          <a:bodyPr/>
          <a:lstStyle/>
          <a:p>
            <a:r>
              <a:rPr lang="en-US" dirty="0">
                <a:ln>
                  <a:solidFill>
                    <a:schemeClr val="bg1"/>
                  </a:solidFill>
                </a:ln>
                <a:solidFill>
                  <a:srgbClr val="0070C0"/>
                </a:solidFill>
                <a:effectLst>
                  <a:outerShdw blurRad="50800" dist="50800" dir="5400000" algn="ctr" rotWithShape="0">
                    <a:srgbClr val="0070C0"/>
                  </a:outerShdw>
                </a:effectLst>
              </a:rPr>
              <a:t>Common Indicators Include, But Are Not Limited To:</a:t>
            </a:r>
          </a:p>
        </p:txBody>
      </p:sp>
      <p:sp>
        <p:nvSpPr>
          <p:cNvPr id="3" name="Content Placeholder 2">
            <a:extLst>
              <a:ext uri="{FF2B5EF4-FFF2-40B4-BE49-F238E27FC236}">
                <a16:creationId xmlns:a16="http://schemas.microsoft.com/office/drawing/2014/main" id="{D7999A00-4A53-744A-A44D-A7A811883518}"/>
              </a:ext>
            </a:extLst>
          </p:cNvPr>
          <p:cNvSpPr>
            <a:spLocks noGrp="1"/>
          </p:cNvSpPr>
          <p:nvPr>
            <p:ph idx="1"/>
          </p:nvPr>
        </p:nvSpPr>
        <p:spPr>
          <a:xfrm>
            <a:off x="677334" y="1942356"/>
            <a:ext cx="10528548" cy="4517922"/>
          </a:xfrm>
          <a:ln w="31750">
            <a:noFill/>
          </a:ln>
        </p:spPr>
        <p:txBody>
          <a:bodyPr>
            <a:normAutofit/>
          </a:bodyPr>
          <a:lstStyle/>
          <a:p>
            <a:r>
              <a:rPr lang="en-US" sz="28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50800" dist="50800" dir="5400000" algn="ctr" rotWithShape="0">
                    <a:schemeClr val="tx1"/>
                  </a:outerShdw>
                </a:effectLst>
              </a:rPr>
              <a:t>Increased alcohol and cannabis use</a:t>
            </a:r>
          </a:p>
          <a:p>
            <a:r>
              <a:rPr lang="en-US" sz="28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50800" dist="50800" dir="5400000" algn="ctr" rotWithShape="0">
                    <a:schemeClr val="tx1"/>
                  </a:outerShdw>
                </a:effectLst>
              </a:rPr>
              <a:t>Survey from 2020 revealed:</a:t>
            </a:r>
          </a:p>
          <a:p>
            <a:pPr lvl="1"/>
            <a:r>
              <a:rPr lang="en-US" sz="28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50800" dist="50800" dir="5400000" algn="ctr" rotWithShape="0">
                    <a:schemeClr val="tx1"/>
                  </a:outerShdw>
                </a:effectLst>
              </a:rPr>
              <a:t>38% were feeling tired</a:t>
            </a:r>
          </a:p>
          <a:p>
            <a:pPr lvl="1"/>
            <a:r>
              <a:rPr lang="en-US" sz="28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50800" dist="50800" dir="5400000" algn="ctr" rotWithShape="0">
                    <a:schemeClr val="tx1"/>
                  </a:outerShdw>
                </a:effectLst>
              </a:rPr>
              <a:t>36% sleep disturbances</a:t>
            </a:r>
          </a:p>
          <a:p>
            <a:pPr lvl="1"/>
            <a:r>
              <a:rPr lang="en-US" sz="28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50800" dist="50800" dir="5400000" algn="ctr" rotWithShape="0">
                    <a:schemeClr val="tx1"/>
                  </a:outerShdw>
                </a:effectLst>
              </a:rPr>
              <a:t>In December, 42% reported symptoms of anxiety or depression that month, an increase from 11% the year before</a:t>
            </a:r>
          </a:p>
          <a:p>
            <a:pPr lvl="1"/>
            <a:r>
              <a:rPr lang="en-US" sz="28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effectLst>
                  <a:outerShdw blurRad="50800" dist="50800" dir="5400000" algn="ctr" rotWithShape="0">
                    <a:schemeClr val="tx1"/>
                  </a:outerShdw>
                </a:effectLst>
              </a:rPr>
              <a:t>An MNT study found that cases of depression has tripled.</a:t>
            </a:r>
          </a:p>
          <a:p>
            <a:endParaRPr lang="en-US" dirty="0">
              <a:effectLst>
                <a:outerShdw blurRad="50800" dist="50800" dir="5400000" algn="ctr" rotWithShape="0">
                  <a:schemeClr val="tx1"/>
                </a:outerShdw>
              </a:effectLst>
            </a:endParaRPr>
          </a:p>
          <a:p>
            <a:endParaRPr lang="en-US" dirty="0">
              <a:effectLst>
                <a:outerShdw blurRad="50800" dist="50800" dir="5400000" algn="ctr" rotWithShape="0">
                  <a:schemeClr val="tx1"/>
                </a:outerShdw>
              </a:effectLst>
            </a:endParaRPr>
          </a:p>
        </p:txBody>
      </p:sp>
      <p:sp>
        <p:nvSpPr>
          <p:cNvPr id="5" name="Slide Number Placeholder 4">
            <a:extLst>
              <a:ext uri="{FF2B5EF4-FFF2-40B4-BE49-F238E27FC236}">
                <a16:creationId xmlns:a16="http://schemas.microsoft.com/office/drawing/2014/main" id="{23E36F19-956E-BF47-86C5-8BFF91971AF3}"/>
              </a:ext>
            </a:extLst>
          </p:cNvPr>
          <p:cNvSpPr>
            <a:spLocks noGrp="1"/>
          </p:cNvSpPr>
          <p:nvPr>
            <p:ph type="sldNum" sz="quarter" idx="12"/>
          </p:nvPr>
        </p:nvSpPr>
        <p:spPr/>
        <p:txBody>
          <a:bodyPr/>
          <a:lstStyle/>
          <a:p>
            <a:fld id="{81AABEA6-DF1B-3B43-B48E-542457B0AF13}" type="slidenum">
              <a:rPr lang="en-US" smtClean="0"/>
              <a:t>10</a:t>
            </a:fld>
            <a:endParaRPr lang="en-US" dirty="0"/>
          </a:p>
        </p:txBody>
      </p:sp>
    </p:spTree>
    <p:extLst>
      <p:ext uri="{BB962C8B-B14F-4D97-AF65-F5344CB8AC3E}">
        <p14:creationId xmlns:p14="http://schemas.microsoft.com/office/powerpoint/2010/main" val="407024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par>
                          <p:cTn id="9" fill="hold">
                            <p:stCondLst>
                              <p:cond delay="1500"/>
                            </p:stCondLst>
                            <p:childTnLst>
                              <p:par>
                                <p:cTn id="10" presetID="5" presetClass="entr" presetSubtype="10" fill="hold" grpId="0" nodeType="after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par>
                          <p:cTn id="13" fill="hold">
                            <p:stCondLst>
                              <p:cond delay="3000"/>
                            </p:stCondLst>
                            <p:childTnLst>
                              <p:par>
                                <p:cTn id="14" presetID="5" presetClass="entr" presetSubtype="10" fill="hold" grpId="0" nodeType="afterEffect">
                                  <p:stCondLst>
                                    <p:cond delay="10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heckerboard(across)">
                                      <p:cBhvr>
                                        <p:cTn id="16" dur="500"/>
                                        <p:tgtEl>
                                          <p:spTgt spid="3">
                                            <p:txEl>
                                              <p:pRg st="1" end="1"/>
                                            </p:txEl>
                                          </p:spTgt>
                                        </p:tgtEl>
                                      </p:cBhvr>
                                    </p:animEffect>
                                  </p:childTnLst>
                                </p:cTn>
                              </p:par>
                            </p:childTnLst>
                          </p:cTn>
                        </p:par>
                        <p:par>
                          <p:cTn id="17" fill="hold">
                            <p:stCondLst>
                              <p:cond delay="4500"/>
                            </p:stCondLst>
                            <p:childTnLst>
                              <p:par>
                                <p:cTn id="18" presetID="5" presetClass="entr" presetSubtype="10" fill="hold" grpId="0" nodeType="afterEffect">
                                  <p:stCondLst>
                                    <p:cond delay="10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heckerboard(across)">
                                      <p:cBhvr>
                                        <p:cTn id="20" dur="500"/>
                                        <p:tgtEl>
                                          <p:spTgt spid="3">
                                            <p:txEl>
                                              <p:pRg st="2" end="2"/>
                                            </p:txEl>
                                          </p:spTgt>
                                        </p:tgtEl>
                                      </p:cBhvr>
                                    </p:animEffect>
                                  </p:childTnLst>
                                </p:cTn>
                              </p:par>
                            </p:childTnLst>
                          </p:cTn>
                        </p:par>
                        <p:par>
                          <p:cTn id="21" fill="hold">
                            <p:stCondLst>
                              <p:cond delay="6000"/>
                            </p:stCondLst>
                            <p:childTnLst>
                              <p:par>
                                <p:cTn id="22" presetID="5" presetClass="entr" presetSubtype="10" fill="hold" grpId="0" nodeType="afterEffect">
                                  <p:stCondLst>
                                    <p:cond delay="100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heckerboard(across)">
                                      <p:cBhvr>
                                        <p:cTn id="24" dur="500"/>
                                        <p:tgtEl>
                                          <p:spTgt spid="3">
                                            <p:txEl>
                                              <p:pRg st="3" end="3"/>
                                            </p:txEl>
                                          </p:spTgt>
                                        </p:tgtEl>
                                      </p:cBhvr>
                                    </p:animEffect>
                                  </p:childTnLst>
                                </p:cTn>
                              </p:par>
                            </p:childTnLst>
                          </p:cTn>
                        </p:par>
                        <p:par>
                          <p:cTn id="25" fill="hold">
                            <p:stCondLst>
                              <p:cond delay="7500"/>
                            </p:stCondLst>
                            <p:childTnLst>
                              <p:par>
                                <p:cTn id="26" presetID="5" presetClass="entr" presetSubtype="10" fill="hold" grpId="0" nodeType="afterEffect">
                                  <p:stCondLst>
                                    <p:cond delay="100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heckerboard(across)">
                                      <p:cBhvr>
                                        <p:cTn id="28" dur="500"/>
                                        <p:tgtEl>
                                          <p:spTgt spid="3">
                                            <p:txEl>
                                              <p:pRg st="4" end="4"/>
                                            </p:txEl>
                                          </p:spTgt>
                                        </p:tgtEl>
                                      </p:cBhvr>
                                    </p:animEffect>
                                  </p:childTnLst>
                                </p:cTn>
                              </p:par>
                            </p:childTnLst>
                          </p:cTn>
                        </p:par>
                        <p:par>
                          <p:cTn id="29" fill="hold">
                            <p:stCondLst>
                              <p:cond delay="9000"/>
                            </p:stCondLst>
                            <p:childTnLst>
                              <p:par>
                                <p:cTn id="30" presetID="5" presetClass="entr" presetSubtype="10" fill="hold" grpId="0" nodeType="afterEffect">
                                  <p:stCondLst>
                                    <p:cond delay="100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989D-782B-024B-9E49-ADB3F50D9AC2}"/>
              </a:ext>
            </a:extLst>
          </p:cNvPr>
          <p:cNvSpPr>
            <a:spLocks noGrp="1"/>
          </p:cNvSpPr>
          <p:nvPr>
            <p:ph type="title"/>
          </p:nvPr>
        </p:nvSpPr>
        <p:spPr>
          <a:xfrm>
            <a:off x="372399" y="629187"/>
            <a:ext cx="8596668" cy="1320800"/>
          </a:xfrm>
        </p:spPr>
        <p:txBody>
          <a:bodyPr>
            <a:normAutofit/>
          </a:bodyPr>
          <a:lstStyle/>
          <a:p>
            <a:r>
              <a:rPr lang="en-US" sz="6600" dirty="0">
                <a:solidFill>
                  <a:srgbClr val="FF0000"/>
                </a:solidFill>
              </a:rPr>
              <a:t>Stats:</a:t>
            </a:r>
          </a:p>
        </p:txBody>
      </p:sp>
      <p:sp>
        <p:nvSpPr>
          <p:cNvPr id="3" name="Content Placeholder 2">
            <a:extLst>
              <a:ext uri="{FF2B5EF4-FFF2-40B4-BE49-F238E27FC236}">
                <a16:creationId xmlns:a16="http://schemas.microsoft.com/office/drawing/2014/main" id="{D7999A00-4A53-744A-A44D-A7A811883518}"/>
              </a:ext>
            </a:extLst>
          </p:cNvPr>
          <p:cNvSpPr>
            <a:spLocks noGrp="1"/>
          </p:cNvSpPr>
          <p:nvPr>
            <p:ph idx="1"/>
          </p:nvPr>
        </p:nvSpPr>
        <p:spPr>
          <a:xfrm>
            <a:off x="677333" y="2563318"/>
            <a:ext cx="11142268" cy="4190967"/>
          </a:xfrm>
          <a:noFill/>
        </p:spPr>
        <p:txBody>
          <a:bodyPr>
            <a:normAutofit/>
          </a:bodyPr>
          <a:lstStyle/>
          <a:p>
            <a:r>
              <a:rPr lang="en-US" sz="2800" dirty="0"/>
              <a:t>CDC study showed that one in four 18 – 24 year-olds said that they’ve thought about self harm during the pandemic</a:t>
            </a:r>
          </a:p>
          <a:p>
            <a:r>
              <a:rPr lang="en-US" sz="2800" dirty="0"/>
              <a:t>More than 50% reported at least one negative mental health symptom</a:t>
            </a:r>
          </a:p>
          <a:p>
            <a:r>
              <a:rPr lang="en-US" sz="2800" dirty="0"/>
              <a:t>Children and adolescents are the largest population of internet porn viewers</a:t>
            </a:r>
          </a:p>
          <a:p>
            <a:r>
              <a:rPr lang="en-US" sz="2800" dirty="0"/>
              <a:t>Sexting, sharing illicit pictures and videos and cyberbullying may become methods of manipulation</a:t>
            </a:r>
          </a:p>
          <a:p>
            <a:endParaRPr lang="en-US" sz="2400" dirty="0"/>
          </a:p>
        </p:txBody>
      </p:sp>
      <p:sp>
        <p:nvSpPr>
          <p:cNvPr id="5" name="Slide Number Placeholder 4">
            <a:extLst>
              <a:ext uri="{FF2B5EF4-FFF2-40B4-BE49-F238E27FC236}">
                <a16:creationId xmlns:a16="http://schemas.microsoft.com/office/drawing/2014/main" id="{FE8E6CD1-F879-A94E-982F-8378821AF36A}"/>
              </a:ext>
            </a:extLst>
          </p:cNvPr>
          <p:cNvSpPr>
            <a:spLocks noGrp="1"/>
          </p:cNvSpPr>
          <p:nvPr>
            <p:ph type="sldNum" sz="quarter" idx="12"/>
          </p:nvPr>
        </p:nvSpPr>
        <p:spPr/>
        <p:txBody>
          <a:bodyPr/>
          <a:lstStyle/>
          <a:p>
            <a:fld id="{81AABEA6-DF1B-3B43-B48E-542457B0AF13}" type="slidenum">
              <a:rPr lang="en-US" smtClean="0"/>
              <a:t>11</a:t>
            </a:fld>
            <a:endParaRPr lang="en-US" dirty="0"/>
          </a:p>
        </p:txBody>
      </p:sp>
      <p:pic>
        <p:nvPicPr>
          <p:cNvPr id="8" name="Picture 7">
            <a:extLst>
              <a:ext uri="{FF2B5EF4-FFF2-40B4-BE49-F238E27FC236}">
                <a16:creationId xmlns:a16="http://schemas.microsoft.com/office/drawing/2014/main" id="{2877E1CB-8C5D-EB4B-91FE-9F22F3FAD6EB}"/>
              </a:ext>
            </a:extLst>
          </p:cNvPr>
          <p:cNvPicPr>
            <a:picLocks noChangeAspect="1"/>
          </p:cNvPicPr>
          <p:nvPr/>
        </p:nvPicPr>
        <p:blipFill>
          <a:blip r:embed="rId2"/>
          <a:stretch>
            <a:fillRect/>
          </a:stretch>
        </p:blipFill>
        <p:spPr>
          <a:xfrm>
            <a:off x="8385403" y="103715"/>
            <a:ext cx="3434198" cy="2262967"/>
          </a:xfrm>
          <a:prstGeom prst="rect">
            <a:avLst/>
          </a:prstGeom>
        </p:spPr>
      </p:pic>
    </p:spTree>
    <p:extLst>
      <p:ext uri="{BB962C8B-B14F-4D97-AF65-F5344CB8AC3E}">
        <p14:creationId xmlns:p14="http://schemas.microsoft.com/office/powerpoint/2010/main" val="314442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6" presetClass="emph" presetSubtype="0" fill="hold" nodeType="afterEffect">
                                  <p:stCondLst>
                                    <p:cond delay="1000"/>
                                  </p:stCondLst>
                                  <p:iterate type="lt">
                                    <p:tmPct val="4000"/>
                                  </p:iterate>
                                  <p:childTnLst>
                                    <p:set>
                                      <p:cBhvr override="childStyle">
                                        <p:cTn id="9" dur="1000" fill="hold"/>
                                        <p:tgtEl>
                                          <p:spTgt spid="3"/>
                                        </p:tgtEl>
                                        <p:attrNameLst>
                                          <p:attrName>style.color</p:attrName>
                                        </p:attrNameLst>
                                      </p:cBhvr>
                                      <p:to>
                                        <p:clrVal>
                                          <a:schemeClr val="accent2"/>
                                        </p:clrVal>
                                      </p:to>
                                    </p:set>
                                    <p:set>
                                      <p:cBhvr>
                                        <p:cTn id="10" dur="1000" fill="hold"/>
                                        <p:tgtEl>
                                          <p:spTgt spid="3"/>
                                        </p:tgtEl>
                                        <p:attrNameLst>
                                          <p:attrName>fillcolor</p:attrName>
                                        </p:attrNameLst>
                                      </p:cBhvr>
                                      <p:to>
                                        <p:clrVal>
                                          <a:schemeClr val="accent2"/>
                                        </p:clrVal>
                                      </p:to>
                                    </p:set>
                                    <p:set>
                                      <p:cBhvr>
                                        <p:cTn id="11"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989D-782B-024B-9E49-ADB3F50D9AC2}"/>
              </a:ext>
            </a:extLst>
          </p:cNvPr>
          <p:cNvSpPr>
            <a:spLocks noGrp="1"/>
          </p:cNvSpPr>
          <p:nvPr>
            <p:ph type="title"/>
          </p:nvPr>
        </p:nvSpPr>
        <p:spPr>
          <a:xfrm>
            <a:off x="335664" y="92016"/>
            <a:ext cx="8596668" cy="701615"/>
          </a:xfrm>
        </p:spPr>
        <p:txBody>
          <a:bodyPr>
            <a:noAutofit/>
          </a:bodyPr>
          <a:lstStyle/>
          <a:p>
            <a:r>
              <a:rPr lang="en-US" sz="5400" b="1" dirty="0">
                <a:solidFill>
                  <a:srgbClr val="002060"/>
                </a:solidFill>
              </a:rPr>
              <a:t>Stats</a:t>
            </a:r>
            <a:r>
              <a:rPr lang="en-US" sz="4400" b="1" dirty="0">
                <a:solidFill>
                  <a:srgbClr val="002060"/>
                </a:solidFill>
              </a:rPr>
              <a:t>:</a:t>
            </a:r>
          </a:p>
        </p:txBody>
      </p:sp>
      <p:sp>
        <p:nvSpPr>
          <p:cNvPr id="3" name="Content Placeholder 2">
            <a:extLst>
              <a:ext uri="{FF2B5EF4-FFF2-40B4-BE49-F238E27FC236}">
                <a16:creationId xmlns:a16="http://schemas.microsoft.com/office/drawing/2014/main" id="{D7999A00-4A53-744A-A44D-A7A811883518}"/>
              </a:ext>
            </a:extLst>
          </p:cNvPr>
          <p:cNvSpPr>
            <a:spLocks noGrp="1"/>
          </p:cNvSpPr>
          <p:nvPr>
            <p:ph idx="1"/>
          </p:nvPr>
        </p:nvSpPr>
        <p:spPr>
          <a:xfrm>
            <a:off x="143773" y="1406846"/>
            <a:ext cx="11904453" cy="5214794"/>
          </a:xfrm>
        </p:spPr>
        <p:txBody>
          <a:bodyPr>
            <a:normAutofit lnSpcReduction="10000"/>
          </a:bodyPr>
          <a:lstStyle/>
          <a:p>
            <a:r>
              <a:rPr lang="en-US" sz="2600" b="1" dirty="0"/>
              <a:t>Studies show that 93% of boys and 62% of girls have seen or had contact with pornography by the time they are 18</a:t>
            </a:r>
            <a:br>
              <a:rPr lang="en-US" sz="2600" b="1" dirty="0"/>
            </a:br>
            <a:endParaRPr lang="en-US" sz="2600" b="1" dirty="0"/>
          </a:p>
          <a:p>
            <a:r>
              <a:rPr lang="en-US" sz="2600" b="1" dirty="0"/>
              <a:t>The average age for pornographic trafficking is between 12 and 14 years</a:t>
            </a:r>
            <a:br>
              <a:rPr lang="en-US" sz="2600" b="1" dirty="0"/>
            </a:br>
            <a:endParaRPr lang="en-US" sz="2600" b="1" dirty="0"/>
          </a:p>
          <a:p>
            <a:r>
              <a:rPr lang="en-US" sz="2600" b="1" dirty="0"/>
              <a:t>The world has changed forever.  Easy access to information has presented a problem that can be harmful to children. Children often do not make safe decisions and frequently become victims, either by mistake or because their brains are not capable of evaluating the consequences</a:t>
            </a:r>
            <a:br>
              <a:rPr lang="en-US" sz="2600" b="1" dirty="0"/>
            </a:br>
            <a:endParaRPr lang="en-US" sz="2600" b="1" dirty="0"/>
          </a:p>
          <a:p>
            <a:r>
              <a:rPr lang="en-US" sz="2600" b="1" dirty="0"/>
              <a:t>This fact makes it easy for children to become targets of sexual victimization.</a:t>
            </a:r>
          </a:p>
        </p:txBody>
      </p:sp>
      <p:sp>
        <p:nvSpPr>
          <p:cNvPr id="5" name="Slide Number Placeholder 4">
            <a:extLst>
              <a:ext uri="{FF2B5EF4-FFF2-40B4-BE49-F238E27FC236}">
                <a16:creationId xmlns:a16="http://schemas.microsoft.com/office/drawing/2014/main" id="{FE8E6CD1-F879-A94E-982F-8378821AF36A}"/>
              </a:ext>
            </a:extLst>
          </p:cNvPr>
          <p:cNvSpPr>
            <a:spLocks noGrp="1"/>
          </p:cNvSpPr>
          <p:nvPr>
            <p:ph type="sldNum" sz="quarter" idx="12"/>
          </p:nvPr>
        </p:nvSpPr>
        <p:spPr/>
        <p:txBody>
          <a:bodyPr/>
          <a:lstStyle/>
          <a:p>
            <a:fld id="{81AABEA6-DF1B-3B43-B48E-542457B0AF13}" type="slidenum">
              <a:rPr lang="en-US" smtClean="0"/>
              <a:t>12</a:t>
            </a:fld>
            <a:endParaRPr lang="en-US" dirty="0"/>
          </a:p>
        </p:txBody>
      </p:sp>
    </p:spTree>
    <p:extLst>
      <p:ext uri="{BB962C8B-B14F-4D97-AF65-F5344CB8AC3E}">
        <p14:creationId xmlns:p14="http://schemas.microsoft.com/office/powerpoint/2010/main" val="264476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1000"/>
                                        <p:tgtEl>
                                          <p:spTgt spid="3">
                                            <p:txEl>
                                              <p:pRg st="0" end="0"/>
                                            </p:txEl>
                                          </p:spTgt>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Left)">
                                      <p:cBhvr>
                                        <p:cTn id="11" dur="1000"/>
                                        <p:tgtEl>
                                          <p:spTgt spid="3">
                                            <p:txEl>
                                              <p:pRg st="1" end="1"/>
                                            </p:txEl>
                                          </p:spTgt>
                                        </p:tgtEl>
                                      </p:cBhvr>
                                    </p:animEffect>
                                  </p:childTnLst>
                                </p:cTn>
                              </p:par>
                            </p:childTnLst>
                          </p:cTn>
                        </p:par>
                        <p:par>
                          <p:cTn id="12" fill="hold">
                            <p:stCondLst>
                              <p:cond delay="2000"/>
                            </p:stCondLst>
                            <p:childTnLst>
                              <p:par>
                                <p:cTn id="13" presetID="18" presetClass="entr" presetSubtype="12"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Left)">
                                      <p:cBhvr>
                                        <p:cTn id="15" dur="1000"/>
                                        <p:tgtEl>
                                          <p:spTgt spid="3">
                                            <p:txEl>
                                              <p:pRg st="2" end="2"/>
                                            </p:txEl>
                                          </p:spTgt>
                                        </p:tgtEl>
                                      </p:cBhvr>
                                    </p:animEffect>
                                  </p:childTnLst>
                                </p:cTn>
                              </p:par>
                            </p:childTnLst>
                          </p:cTn>
                        </p:par>
                        <p:par>
                          <p:cTn id="16" fill="hold">
                            <p:stCondLst>
                              <p:cond delay="3000"/>
                            </p:stCondLst>
                            <p:childTnLst>
                              <p:par>
                                <p:cTn id="17" presetID="18" presetClass="entr" presetSubtype="12"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strips(downLeft)">
                                      <p:cBhvr>
                                        <p:cTn id="19" dur="1000"/>
                                        <p:tgtEl>
                                          <p:spTgt spid="3">
                                            <p:txEl>
                                              <p:pRg st="3" end="3"/>
                                            </p:txEl>
                                          </p:spTgt>
                                        </p:tgtEl>
                                      </p:cBhvr>
                                    </p:animEffect>
                                  </p:childTnLst>
                                </p:cTn>
                              </p:par>
                            </p:childTnLst>
                          </p:cTn>
                        </p:par>
                        <p:par>
                          <p:cTn id="20" fill="hold">
                            <p:stCondLst>
                              <p:cond delay="4000"/>
                            </p:stCondLst>
                            <p:childTnLst>
                              <p:par>
                                <p:cTn id="21" presetID="3" presetClass="entr" presetSubtype="10" fill="hold" grpId="1" nodeType="afterEffect">
                                  <p:stCondLst>
                                    <p:cond delay="100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linds(horizontal)">
                                      <p:cBhvr>
                                        <p:cTn id="23" dur="2000"/>
                                        <p:tgtEl>
                                          <p:spTgt spid="3">
                                            <p:txEl>
                                              <p:pRg st="0" end="0"/>
                                            </p:txEl>
                                          </p:spTgt>
                                        </p:tgtEl>
                                      </p:cBhvr>
                                    </p:animEffect>
                                  </p:childTnLst>
                                </p:cTn>
                              </p:par>
                            </p:childTnLst>
                          </p:cTn>
                        </p:par>
                        <p:par>
                          <p:cTn id="24" fill="hold">
                            <p:stCondLst>
                              <p:cond delay="7000"/>
                            </p:stCondLst>
                            <p:childTnLst>
                              <p:par>
                                <p:cTn id="25" presetID="3" presetClass="entr" presetSubtype="10" fill="hold" grpId="1" nodeType="afterEffect">
                                  <p:stCondLst>
                                    <p:cond delay="100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2000"/>
                                        <p:tgtEl>
                                          <p:spTgt spid="3">
                                            <p:txEl>
                                              <p:pRg st="1" end="1"/>
                                            </p:txEl>
                                          </p:spTgt>
                                        </p:tgtEl>
                                      </p:cBhvr>
                                    </p:animEffect>
                                  </p:childTnLst>
                                </p:cTn>
                              </p:par>
                            </p:childTnLst>
                          </p:cTn>
                        </p:par>
                        <p:par>
                          <p:cTn id="28" fill="hold">
                            <p:stCondLst>
                              <p:cond delay="10000"/>
                            </p:stCondLst>
                            <p:childTnLst>
                              <p:par>
                                <p:cTn id="29" presetID="3" presetClass="entr" presetSubtype="10" fill="hold" grpId="1" nodeType="afterEffect">
                                  <p:stCondLst>
                                    <p:cond delay="100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linds(horizontal)">
                                      <p:cBhvr>
                                        <p:cTn id="31" dur="2000"/>
                                        <p:tgtEl>
                                          <p:spTgt spid="3">
                                            <p:txEl>
                                              <p:pRg st="2" end="2"/>
                                            </p:txEl>
                                          </p:spTgt>
                                        </p:tgtEl>
                                      </p:cBhvr>
                                    </p:animEffect>
                                  </p:childTnLst>
                                </p:cTn>
                              </p:par>
                            </p:childTnLst>
                          </p:cTn>
                        </p:par>
                        <p:par>
                          <p:cTn id="32" fill="hold">
                            <p:stCondLst>
                              <p:cond delay="13000"/>
                            </p:stCondLst>
                            <p:childTnLst>
                              <p:par>
                                <p:cTn id="33" presetID="3" presetClass="entr" presetSubtype="10" fill="hold" grpId="1" nodeType="afterEffect">
                                  <p:stCondLst>
                                    <p:cond delay="100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linds(horizontal)">
                                      <p:cBhvr>
                                        <p:cTn id="3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5B3F-E562-9140-917C-58E6C4BDC5A7}"/>
              </a:ext>
            </a:extLst>
          </p:cNvPr>
          <p:cNvSpPr>
            <a:spLocks noGrp="1"/>
          </p:cNvSpPr>
          <p:nvPr>
            <p:ph type="title"/>
          </p:nvPr>
        </p:nvSpPr>
        <p:spPr>
          <a:xfrm>
            <a:off x="677334" y="241427"/>
            <a:ext cx="8596668" cy="1320800"/>
          </a:xfrm>
        </p:spPr>
        <p:txBody>
          <a:bodyPr/>
          <a:lstStyle/>
          <a:p>
            <a:r>
              <a:rPr lang="en-US" dirty="0">
                <a:solidFill>
                  <a:srgbClr val="0070C0"/>
                </a:solidFill>
              </a:rPr>
              <a:t>How The Pandemic Has Affected Our Children in School:</a:t>
            </a:r>
          </a:p>
        </p:txBody>
      </p:sp>
      <p:sp>
        <p:nvSpPr>
          <p:cNvPr id="3" name="Content Placeholder 2">
            <a:extLst>
              <a:ext uri="{FF2B5EF4-FFF2-40B4-BE49-F238E27FC236}">
                <a16:creationId xmlns:a16="http://schemas.microsoft.com/office/drawing/2014/main" id="{DF8496E5-8A5D-5A4E-B78B-57351D38C747}"/>
              </a:ext>
            </a:extLst>
          </p:cNvPr>
          <p:cNvSpPr>
            <a:spLocks noGrp="1"/>
          </p:cNvSpPr>
          <p:nvPr>
            <p:ph idx="1"/>
          </p:nvPr>
        </p:nvSpPr>
        <p:spPr>
          <a:xfrm>
            <a:off x="677334" y="1720312"/>
            <a:ext cx="7913329" cy="4896261"/>
          </a:xfrm>
        </p:spPr>
        <p:txBody>
          <a:bodyPr>
            <a:normAutofit/>
          </a:bodyPr>
          <a:lstStyle/>
          <a:p>
            <a:r>
              <a:rPr lang="en-US" sz="2800" b="1" dirty="0"/>
              <a:t>Diagnosis of depression and anxiety increase with age while behavior problems are most often seen among children 6  - 11</a:t>
            </a:r>
          </a:p>
          <a:p>
            <a:r>
              <a:rPr lang="en-US" sz="2800" b="1" dirty="0"/>
              <a:t>Manifestations</a:t>
            </a:r>
          </a:p>
          <a:p>
            <a:pPr lvl="1"/>
            <a:r>
              <a:rPr lang="en-US" sz="2400" b="1" dirty="0"/>
              <a:t>Tired</a:t>
            </a:r>
          </a:p>
          <a:p>
            <a:pPr lvl="1"/>
            <a:r>
              <a:rPr lang="en-US" sz="2400" b="1" dirty="0"/>
              <a:t>Withdrawal from friends and usual activities</a:t>
            </a:r>
          </a:p>
          <a:p>
            <a:pPr lvl="1"/>
            <a:r>
              <a:rPr lang="en-US" sz="2400" b="1" dirty="0"/>
              <a:t>Irritability</a:t>
            </a:r>
          </a:p>
          <a:p>
            <a:pPr lvl="1"/>
            <a:r>
              <a:rPr lang="en-US" sz="2400" b="1" dirty="0"/>
              <a:t>Aggressiveness</a:t>
            </a:r>
          </a:p>
          <a:p>
            <a:pPr lvl="1"/>
            <a:r>
              <a:rPr lang="en-US" sz="2400" b="1" dirty="0"/>
              <a:t>Sadness</a:t>
            </a:r>
          </a:p>
          <a:p>
            <a:pPr marL="0" indent="0">
              <a:buNone/>
            </a:pPr>
            <a:endParaRPr lang="en-US" dirty="0"/>
          </a:p>
        </p:txBody>
      </p:sp>
      <p:sp>
        <p:nvSpPr>
          <p:cNvPr id="5" name="Slide Number Placeholder 4">
            <a:extLst>
              <a:ext uri="{FF2B5EF4-FFF2-40B4-BE49-F238E27FC236}">
                <a16:creationId xmlns:a16="http://schemas.microsoft.com/office/drawing/2014/main" id="{977E4EED-E117-0D4C-9439-A5528794BB17}"/>
              </a:ext>
            </a:extLst>
          </p:cNvPr>
          <p:cNvSpPr>
            <a:spLocks noGrp="1"/>
          </p:cNvSpPr>
          <p:nvPr>
            <p:ph type="sldNum" sz="quarter" idx="12"/>
          </p:nvPr>
        </p:nvSpPr>
        <p:spPr/>
        <p:txBody>
          <a:bodyPr/>
          <a:lstStyle/>
          <a:p>
            <a:fld id="{81AABEA6-DF1B-3B43-B48E-542457B0AF13}" type="slidenum">
              <a:rPr lang="en-US" smtClean="0"/>
              <a:t>13</a:t>
            </a:fld>
            <a:endParaRPr lang="en-US" dirty="0"/>
          </a:p>
        </p:txBody>
      </p:sp>
      <p:pic>
        <p:nvPicPr>
          <p:cNvPr id="10" name="Picture 9">
            <a:extLst>
              <a:ext uri="{FF2B5EF4-FFF2-40B4-BE49-F238E27FC236}">
                <a16:creationId xmlns:a16="http://schemas.microsoft.com/office/drawing/2014/main" id="{8BE40267-D7CD-5947-916C-5DDA3E4063E7}"/>
              </a:ext>
            </a:extLst>
          </p:cNvPr>
          <p:cNvPicPr>
            <a:picLocks noChangeAspect="1"/>
          </p:cNvPicPr>
          <p:nvPr/>
        </p:nvPicPr>
        <p:blipFill>
          <a:blip r:embed="rId2"/>
          <a:stretch>
            <a:fillRect/>
          </a:stretch>
        </p:blipFill>
        <p:spPr>
          <a:xfrm>
            <a:off x="7919048" y="3291275"/>
            <a:ext cx="4192703" cy="3325298"/>
          </a:xfrm>
          <a:prstGeom prst="rect">
            <a:avLst/>
          </a:prstGeom>
        </p:spPr>
      </p:pic>
    </p:spTree>
    <p:extLst>
      <p:ext uri="{BB962C8B-B14F-4D97-AF65-F5344CB8AC3E}">
        <p14:creationId xmlns:p14="http://schemas.microsoft.com/office/powerpoint/2010/main" val="34778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1" nodeType="afterEffect">
                                  <p:stCondLst>
                                    <p:cond delay="50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500"/>
                            </p:stCondLst>
                            <p:childTnLst>
                              <p:par>
                                <p:cTn id="9" presetID="18" presetClass="entr" presetSubtype="12"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Left)">
                                      <p:cBhvr>
                                        <p:cTn id="11" dur="1000"/>
                                        <p:tgtEl>
                                          <p:spTgt spid="3">
                                            <p:txEl>
                                              <p:pRg st="0" end="0"/>
                                            </p:txEl>
                                          </p:spTgt>
                                        </p:tgtEl>
                                      </p:cBhvr>
                                    </p:animEffect>
                                  </p:childTnLst>
                                </p:cTn>
                              </p:par>
                            </p:childTnLst>
                          </p:cTn>
                        </p:par>
                        <p:par>
                          <p:cTn id="12" fill="hold">
                            <p:stCondLst>
                              <p:cond delay="4000"/>
                            </p:stCondLst>
                            <p:childTnLst>
                              <p:par>
                                <p:cTn id="13" presetID="18" presetClass="entr" presetSubtype="12" fill="hold" grpId="0"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strips(downLeft)">
                                      <p:cBhvr>
                                        <p:cTn id="15" dur="1000"/>
                                        <p:tgtEl>
                                          <p:spTgt spid="3">
                                            <p:txEl>
                                              <p:pRg st="1" end="1"/>
                                            </p:txEl>
                                          </p:spTgt>
                                        </p:tgtEl>
                                      </p:cBhvr>
                                    </p:animEffect>
                                  </p:childTnLst>
                                </p:cTn>
                              </p:par>
                            </p:childTnLst>
                          </p:cTn>
                        </p:par>
                        <p:par>
                          <p:cTn id="16" fill="hold">
                            <p:stCondLst>
                              <p:cond delay="5500"/>
                            </p:stCondLst>
                            <p:childTnLst>
                              <p:par>
                                <p:cTn id="17" presetID="18" presetClass="entr" presetSubtype="12" fill="hold" grpId="0"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strips(downLeft)">
                                      <p:cBhvr>
                                        <p:cTn id="19" dur="1000"/>
                                        <p:tgtEl>
                                          <p:spTgt spid="3">
                                            <p:txEl>
                                              <p:pRg st="2" end="2"/>
                                            </p:txEl>
                                          </p:spTgt>
                                        </p:tgtEl>
                                      </p:cBhvr>
                                    </p:animEffect>
                                  </p:childTnLst>
                                </p:cTn>
                              </p:par>
                            </p:childTnLst>
                          </p:cTn>
                        </p:par>
                        <p:par>
                          <p:cTn id="20" fill="hold">
                            <p:stCondLst>
                              <p:cond delay="7000"/>
                            </p:stCondLst>
                            <p:childTnLst>
                              <p:par>
                                <p:cTn id="21" presetID="18" presetClass="entr" presetSubtype="12" fill="hold" grpId="0" nodeType="afterEffect">
                                  <p:stCondLst>
                                    <p:cond delay="5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strips(downLeft)">
                                      <p:cBhvr>
                                        <p:cTn id="23" dur="1000"/>
                                        <p:tgtEl>
                                          <p:spTgt spid="3">
                                            <p:txEl>
                                              <p:pRg st="3" end="3"/>
                                            </p:txEl>
                                          </p:spTgt>
                                        </p:tgtEl>
                                      </p:cBhvr>
                                    </p:animEffect>
                                  </p:childTnLst>
                                </p:cTn>
                              </p:par>
                            </p:childTnLst>
                          </p:cTn>
                        </p:par>
                        <p:par>
                          <p:cTn id="24" fill="hold">
                            <p:stCondLst>
                              <p:cond delay="8500"/>
                            </p:stCondLst>
                            <p:childTnLst>
                              <p:par>
                                <p:cTn id="25" presetID="18" presetClass="entr" presetSubtype="12" fill="hold" grpId="0" nodeType="afterEffect">
                                  <p:stCondLst>
                                    <p:cond delay="5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1000"/>
                                        <p:tgtEl>
                                          <p:spTgt spid="3">
                                            <p:txEl>
                                              <p:pRg st="4" end="4"/>
                                            </p:txEl>
                                          </p:spTgt>
                                        </p:tgtEl>
                                      </p:cBhvr>
                                    </p:animEffect>
                                  </p:childTnLst>
                                </p:cTn>
                              </p:par>
                            </p:childTnLst>
                          </p:cTn>
                        </p:par>
                        <p:par>
                          <p:cTn id="28" fill="hold">
                            <p:stCondLst>
                              <p:cond delay="10000"/>
                            </p:stCondLst>
                            <p:childTnLst>
                              <p:par>
                                <p:cTn id="29" presetID="18" presetClass="entr" presetSubtype="12" fill="hold" grpId="0" nodeType="afterEffect">
                                  <p:stCondLst>
                                    <p:cond delay="50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strips(downLeft)">
                                      <p:cBhvr>
                                        <p:cTn id="31" dur="1000"/>
                                        <p:tgtEl>
                                          <p:spTgt spid="3">
                                            <p:txEl>
                                              <p:pRg st="5" end="5"/>
                                            </p:txEl>
                                          </p:spTgt>
                                        </p:tgtEl>
                                      </p:cBhvr>
                                    </p:animEffect>
                                  </p:childTnLst>
                                </p:cTn>
                              </p:par>
                            </p:childTnLst>
                          </p:cTn>
                        </p:par>
                        <p:par>
                          <p:cTn id="32" fill="hold">
                            <p:stCondLst>
                              <p:cond delay="11500"/>
                            </p:stCondLst>
                            <p:childTnLst>
                              <p:par>
                                <p:cTn id="33" presetID="18" presetClass="entr" presetSubtype="12" fill="hold" grpId="0" nodeType="afterEffect">
                                  <p:stCondLst>
                                    <p:cond delay="50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strips(downLeft)">
                                      <p:cBhvr>
                                        <p:cTn id="3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5B3F-E562-9140-917C-58E6C4BDC5A7}"/>
              </a:ext>
            </a:extLst>
          </p:cNvPr>
          <p:cNvSpPr>
            <a:spLocks noGrp="1"/>
          </p:cNvSpPr>
          <p:nvPr>
            <p:ph type="title"/>
          </p:nvPr>
        </p:nvSpPr>
        <p:spPr/>
        <p:txBody>
          <a:bodyPr/>
          <a:lstStyle/>
          <a:p>
            <a:r>
              <a:rPr lang="en-US" dirty="0">
                <a:solidFill>
                  <a:srgbClr val="FF0000"/>
                </a:solidFill>
              </a:rPr>
              <a:t>How The Pandemic Has Affected Our Children in School:</a:t>
            </a:r>
          </a:p>
        </p:txBody>
      </p:sp>
      <p:sp>
        <p:nvSpPr>
          <p:cNvPr id="3" name="Content Placeholder 2">
            <a:extLst>
              <a:ext uri="{FF2B5EF4-FFF2-40B4-BE49-F238E27FC236}">
                <a16:creationId xmlns:a16="http://schemas.microsoft.com/office/drawing/2014/main" id="{DF8496E5-8A5D-5A4E-B78B-57351D38C747}"/>
              </a:ext>
            </a:extLst>
          </p:cNvPr>
          <p:cNvSpPr>
            <a:spLocks noGrp="1"/>
          </p:cNvSpPr>
          <p:nvPr>
            <p:ph idx="1"/>
          </p:nvPr>
        </p:nvSpPr>
        <p:spPr>
          <a:xfrm>
            <a:off x="677334" y="2160589"/>
            <a:ext cx="8596668" cy="4087811"/>
          </a:xfrm>
          <a:blipFill dpi="0" rotWithShape="1">
            <a:blip r:embed="rId3">
              <a:alphaModFix amt="18000"/>
            </a:blip>
            <a:srcRect/>
            <a:tile tx="0" ty="0" sx="100000" sy="100000" flip="none" algn="tl"/>
          </a:blipFill>
        </p:spPr>
        <p:txBody>
          <a:bodyPr>
            <a:normAutofit/>
          </a:bodyPr>
          <a:lstStyle/>
          <a:p>
            <a:r>
              <a:rPr lang="en-US" sz="2400" b="1" dirty="0"/>
              <a:t>Children don’t have physical (facial and bodily) cues from their teachers and peers</a:t>
            </a:r>
          </a:p>
          <a:p>
            <a:r>
              <a:rPr lang="en-US" sz="2400" b="1" dirty="0"/>
              <a:t>Loss of social interaction time</a:t>
            </a:r>
          </a:p>
          <a:p>
            <a:r>
              <a:rPr lang="en-US" sz="2400" b="1" dirty="0"/>
              <a:t>Manifestations</a:t>
            </a:r>
          </a:p>
          <a:p>
            <a:pPr lvl="1"/>
            <a:r>
              <a:rPr lang="en-US" sz="2000" b="1" dirty="0"/>
              <a:t>Quiet</a:t>
            </a:r>
          </a:p>
          <a:p>
            <a:pPr lvl="1"/>
            <a:r>
              <a:rPr lang="en-US" sz="2000" b="1" dirty="0"/>
              <a:t>Anxiety</a:t>
            </a:r>
          </a:p>
          <a:p>
            <a:pPr lvl="1"/>
            <a:r>
              <a:rPr lang="en-US" sz="2000" b="1" dirty="0"/>
              <a:t>Depression</a:t>
            </a:r>
          </a:p>
          <a:p>
            <a:pPr lvl="1"/>
            <a:r>
              <a:rPr lang="en-US" sz="2000" b="1" dirty="0"/>
              <a:t>Stuttering and other language development issues</a:t>
            </a:r>
          </a:p>
          <a:p>
            <a:pPr lvl="1"/>
            <a:r>
              <a:rPr lang="en-US" sz="2000" b="1" dirty="0"/>
              <a:t>ADHD indicators</a:t>
            </a:r>
          </a:p>
          <a:p>
            <a:endParaRPr lang="en-US" dirty="0"/>
          </a:p>
        </p:txBody>
      </p:sp>
      <p:sp>
        <p:nvSpPr>
          <p:cNvPr id="5" name="Slide Number Placeholder 4">
            <a:extLst>
              <a:ext uri="{FF2B5EF4-FFF2-40B4-BE49-F238E27FC236}">
                <a16:creationId xmlns:a16="http://schemas.microsoft.com/office/drawing/2014/main" id="{D3DAFBCF-03F3-784B-9859-C46BE18003DE}"/>
              </a:ext>
            </a:extLst>
          </p:cNvPr>
          <p:cNvSpPr>
            <a:spLocks noGrp="1"/>
          </p:cNvSpPr>
          <p:nvPr>
            <p:ph type="sldNum" sz="quarter" idx="12"/>
          </p:nvPr>
        </p:nvSpPr>
        <p:spPr/>
        <p:txBody>
          <a:bodyPr/>
          <a:lstStyle/>
          <a:p>
            <a:fld id="{81AABEA6-DF1B-3B43-B48E-542457B0AF13}" type="slidenum">
              <a:rPr lang="en-US" smtClean="0"/>
              <a:t>14</a:t>
            </a:fld>
            <a:endParaRPr lang="en-US" dirty="0"/>
          </a:p>
        </p:txBody>
      </p:sp>
    </p:spTree>
    <p:extLst>
      <p:ext uri="{BB962C8B-B14F-4D97-AF65-F5344CB8AC3E}">
        <p14:creationId xmlns:p14="http://schemas.microsoft.com/office/powerpoint/2010/main" val="229236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edge">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2000"/>
                                        <p:tgtEl>
                                          <p:spTgt spid="3">
                                            <p:txEl>
                                              <p:pRg st="0" end="0"/>
                                            </p:txEl>
                                          </p:spTgt>
                                        </p:tgtEl>
                                      </p:cBhvr>
                                    </p:animEffect>
                                  </p:childTnLst>
                                </p:cTn>
                              </p:par>
                            </p:childTnLst>
                          </p:cTn>
                        </p:par>
                        <p:par>
                          <p:cTn id="13" fill="hold">
                            <p:stCondLst>
                              <p:cond delay="2500"/>
                            </p:stCondLst>
                            <p:childTnLst>
                              <p:par>
                                <p:cTn id="14" presetID="20" presetClass="entr" presetSubtype="0" fill="hold" grpId="0" nodeType="afterEffect">
                                  <p:stCondLst>
                                    <p:cond delay="5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edge">
                                      <p:cBhvr>
                                        <p:cTn id="16" dur="2000"/>
                                        <p:tgtEl>
                                          <p:spTgt spid="3">
                                            <p:txEl>
                                              <p:pRg st="1" end="1"/>
                                            </p:txEl>
                                          </p:spTgt>
                                        </p:tgtEl>
                                      </p:cBhvr>
                                    </p:animEffect>
                                  </p:childTnLst>
                                </p:cTn>
                              </p:par>
                            </p:childTnLst>
                          </p:cTn>
                        </p:par>
                        <p:par>
                          <p:cTn id="17" fill="hold">
                            <p:stCondLst>
                              <p:cond delay="5000"/>
                            </p:stCondLst>
                            <p:childTnLst>
                              <p:par>
                                <p:cTn id="18" presetID="20" presetClass="entr" presetSubtype="0" fill="hold" grpId="0" nodeType="afterEffect">
                                  <p:stCondLst>
                                    <p:cond delay="5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edge">
                                      <p:cBhvr>
                                        <p:cTn id="20" dur="2000"/>
                                        <p:tgtEl>
                                          <p:spTgt spid="3">
                                            <p:txEl>
                                              <p:pRg st="2" end="2"/>
                                            </p:txEl>
                                          </p:spTgt>
                                        </p:tgtEl>
                                      </p:cBhvr>
                                    </p:animEffect>
                                  </p:childTnLst>
                                </p:cTn>
                              </p:par>
                            </p:childTnLst>
                          </p:cTn>
                        </p:par>
                        <p:par>
                          <p:cTn id="21" fill="hold">
                            <p:stCondLst>
                              <p:cond delay="7500"/>
                            </p:stCondLst>
                            <p:childTnLst>
                              <p:par>
                                <p:cTn id="22" presetID="20" presetClass="entr" presetSubtype="0" fill="hold" grpId="0" nodeType="afterEffect">
                                  <p:stCondLst>
                                    <p:cond delay="50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edge">
                                      <p:cBhvr>
                                        <p:cTn id="24" dur="2000"/>
                                        <p:tgtEl>
                                          <p:spTgt spid="3">
                                            <p:txEl>
                                              <p:pRg st="3" end="3"/>
                                            </p:txEl>
                                          </p:spTgt>
                                        </p:tgtEl>
                                      </p:cBhvr>
                                    </p:animEffect>
                                  </p:childTnLst>
                                </p:cTn>
                              </p:par>
                            </p:childTnLst>
                          </p:cTn>
                        </p:par>
                        <p:par>
                          <p:cTn id="25" fill="hold">
                            <p:stCondLst>
                              <p:cond delay="10000"/>
                            </p:stCondLst>
                            <p:childTnLst>
                              <p:par>
                                <p:cTn id="26" presetID="20" presetClass="entr" presetSubtype="0" fill="hold" grpId="0" nodeType="afterEffect">
                                  <p:stCondLst>
                                    <p:cond delay="50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edge">
                                      <p:cBhvr>
                                        <p:cTn id="28" dur="2000"/>
                                        <p:tgtEl>
                                          <p:spTgt spid="3">
                                            <p:txEl>
                                              <p:pRg st="4" end="4"/>
                                            </p:txEl>
                                          </p:spTgt>
                                        </p:tgtEl>
                                      </p:cBhvr>
                                    </p:animEffect>
                                  </p:childTnLst>
                                </p:cTn>
                              </p:par>
                            </p:childTnLst>
                          </p:cTn>
                        </p:par>
                        <p:par>
                          <p:cTn id="29" fill="hold">
                            <p:stCondLst>
                              <p:cond delay="12500"/>
                            </p:stCondLst>
                            <p:childTnLst>
                              <p:par>
                                <p:cTn id="30" presetID="20" presetClass="entr" presetSubtype="0" fill="hold" grpId="0" nodeType="afterEffect">
                                  <p:stCondLst>
                                    <p:cond delay="50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edge">
                                      <p:cBhvr>
                                        <p:cTn id="32" dur="2000"/>
                                        <p:tgtEl>
                                          <p:spTgt spid="3">
                                            <p:txEl>
                                              <p:pRg st="5" end="5"/>
                                            </p:txEl>
                                          </p:spTgt>
                                        </p:tgtEl>
                                      </p:cBhvr>
                                    </p:animEffect>
                                  </p:childTnLst>
                                </p:cTn>
                              </p:par>
                            </p:childTnLst>
                          </p:cTn>
                        </p:par>
                        <p:par>
                          <p:cTn id="33" fill="hold">
                            <p:stCondLst>
                              <p:cond delay="15000"/>
                            </p:stCondLst>
                            <p:childTnLst>
                              <p:par>
                                <p:cTn id="34" presetID="20" presetClass="entr" presetSubtype="0" fill="hold" grpId="0" nodeType="afterEffect">
                                  <p:stCondLst>
                                    <p:cond delay="50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edge">
                                      <p:cBhvr>
                                        <p:cTn id="36" dur="2000"/>
                                        <p:tgtEl>
                                          <p:spTgt spid="3">
                                            <p:txEl>
                                              <p:pRg st="6" end="6"/>
                                            </p:txEl>
                                          </p:spTgt>
                                        </p:tgtEl>
                                      </p:cBhvr>
                                    </p:animEffect>
                                  </p:childTnLst>
                                </p:cTn>
                              </p:par>
                            </p:childTnLst>
                          </p:cTn>
                        </p:par>
                        <p:par>
                          <p:cTn id="37" fill="hold">
                            <p:stCondLst>
                              <p:cond delay="17500"/>
                            </p:stCondLst>
                            <p:childTnLst>
                              <p:par>
                                <p:cTn id="38" presetID="20" presetClass="entr" presetSubtype="0" fill="hold" grpId="0" nodeType="afterEffect">
                                  <p:stCondLst>
                                    <p:cond delay="50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edge">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5085"/>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5B3F-E562-9140-917C-58E6C4BDC5A7}"/>
              </a:ext>
            </a:extLst>
          </p:cNvPr>
          <p:cNvSpPr>
            <a:spLocks noGrp="1"/>
          </p:cNvSpPr>
          <p:nvPr>
            <p:ph type="title"/>
          </p:nvPr>
        </p:nvSpPr>
        <p:spPr>
          <a:xfrm>
            <a:off x="677333" y="307675"/>
            <a:ext cx="11158109" cy="1320800"/>
          </a:xfrm>
          <a:noFill/>
          <a:ln>
            <a:noFill/>
          </a:ln>
        </p:spPr>
        <p:txBody>
          <a:bodyPr>
            <a:normAutofit fontScale="90000"/>
          </a:bodyPr>
          <a:lstStyle/>
          <a:p>
            <a:r>
              <a:rPr lang="en-US" sz="4400" b="1" dirty="0">
                <a:ln>
                  <a:solidFill>
                    <a:schemeClr val="bg1"/>
                  </a:solidFill>
                </a:ln>
                <a:solidFill>
                  <a:srgbClr val="002060"/>
                </a:solidFill>
                <a:latin typeface="Bernard MT Condensed" panose="02050806060905020404" pitchFamily="18" charset="77"/>
              </a:rPr>
              <a:t>How The Pandemic Has Affected Our Children in School:</a:t>
            </a:r>
          </a:p>
        </p:txBody>
      </p:sp>
      <p:sp>
        <p:nvSpPr>
          <p:cNvPr id="3" name="Content Placeholder 2">
            <a:extLst>
              <a:ext uri="{FF2B5EF4-FFF2-40B4-BE49-F238E27FC236}">
                <a16:creationId xmlns:a16="http://schemas.microsoft.com/office/drawing/2014/main" id="{DF8496E5-8A5D-5A4E-B78B-57351D38C747}"/>
              </a:ext>
            </a:extLst>
          </p:cNvPr>
          <p:cNvSpPr>
            <a:spLocks noGrp="1"/>
          </p:cNvSpPr>
          <p:nvPr>
            <p:ph idx="1"/>
          </p:nvPr>
        </p:nvSpPr>
        <p:spPr>
          <a:xfrm>
            <a:off x="677334" y="1930401"/>
            <a:ext cx="8596668" cy="4677434"/>
          </a:xfrm>
        </p:spPr>
        <p:txBody>
          <a:bodyPr>
            <a:normAutofit/>
          </a:bodyPr>
          <a:lstStyle/>
          <a:p>
            <a:r>
              <a:rPr lang="en-US" sz="4000" b="1" dirty="0"/>
              <a:t>Clingy</a:t>
            </a:r>
          </a:p>
          <a:p>
            <a:r>
              <a:rPr lang="en-US" sz="4000" b="1" dirty="0"/>
              <a:t>Nightmares</a:t>
            </a:r>
          </a:p>
          <a:p>
            <a:r>
              <a:rPr lang="en-US" sz="4000" b="1" dirty="0"/>
              <a:t>School avoidance</a:t>
            </a:r>
          </a:p>
          <a:p>
            <a:r>
              <a:rPr lang="en-US" sz="4000" b="1" dirty="0"/>
              <a:t>Worry about family members</a:t>
            </a:r>
          </a:p>
          <a:p>
            <a:r>
              <a:rPr lang="en-US" sz="4000" b="1" dirty="0"/>
              <a:t>Eating changes</a:t>
            </a:r>
          </a:p>
          <a:p>
            <a:r>
              <a:rPr lang="en-US" sz="4000" b="1" dirty="0"/>
              <a:t>Increase in conflicts</a:t>
            </a:r>
            <a:endParaRPr lang="en-US" b="1" dirty="0"/>
          </a:p>
        </p:txBody>
      </p:sp>
      <p:sp>
        <p:nvSpPr>
          <p:cNvPr id="5" name="Slide Number Placeholder 4">
            <a:extLst>
              <a:ext uri="{FF2B5EF4-FFF2-40B4-BE49-F238E27FC236}">
                <a16:creationId xmlns:a16="http://schemas.microsoft.com/office/drawing/2014/main" id="{E56C378D-9CB3-8E43-8E50-1F6EB4076421}"/>
              </a:ext>
            </a:extLst>
          </p:cNvPr>
          <p:cNvSpPr>
            <a:spLocks noGrp="1"/>
          </p:cNvSpPr>
          <p:nvPr>
            <p:ph type="sldNum" sz="quarter" idx="12"/>
          </p:nvPr>
        </p:nvSpPr>
        <p:spPr/>
        <p:txBody>
          <a:bodyPr/>
          <a:lstStyle/>
          <a:p>
            <a:fld id="{81AABEA6-DF1B-3B43-B48E-542457B0AF13}" type="slidenum">
              <a:rPr lang="en-US" smtClean="0"/>
              <a:t>15</a:t>
            </a:fld>
            <a:endParaRPr lang="en-US" dirty="0"/>
          </a:p>
        </p:txBody>
      </p:sp>
    </p:spTree>
    <p:extLst>
      <p:ext uri="{BB962C8B-B14F-4D97-AF65-F5344CB8AC3E}">
        <p14:creationId xmlns:p14="http://schemas.microsoft.com/office/powerpoint/2010/main" val="4219762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34000"/>
          </a:blip>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496E5-8A5D-5A4E-B78B-57351D38C747}"/>
              </a:ext>
            </a:extLst>
          </p:cNvPr>
          <p:cNvSpPr>
            <a:spLocks noGrp="1"/>
          </p:cNvSpPr>
          <p:nvPr>
            <p:ph idx="1"/>
          </p:nvPr>
        </p:nvSpPr>
        <p:spPr>
          <a:xfrm>
            <a:off x="677334" y="2160589"/>
            <a:ext cx="9488642" cy="4437435"/>
          </a:xfrm>
        </p:spPr>
        <p:txBody>
          <a:bodyPr/>
          <a:lstStyle/>
          <a:p>
            <a:r>
              <a:rPr lang="en-US" sz="2400" dirty="0"/>
              <a:t>Childcare</a:t>
            </a:r>
            <a:br>
              <a:rPr lang="en-US" sz="2400" dirty="0"/>
            </a:br>
            <a:endParaRPr lang="en-US" sz="2400" dirty="0"/>
          </a:p>
          <a:p>
            <a:r>
              <a:rPr lang="en-US" sz="2400" dirty="0"/>
              <a:t>More screen time and social media use</a:t>
            </a:r>
            <a:br>
              <a:rPr lang="en-US" sz="2400" dirty="0"/>
            </a:br>
            <a:endParaRPr lang="en-US" sz="2400" dirty="0"/>
          </a:p>
          <a:p>
            <a:r>
              <a:rPr lang="en-US" sz="2400" dirty="0"/>
              <a:t>Decline in physical activity</a:t>
            </a:r>
            <a:br>
              <a:rPr lang="en-US" sz="2400" dirty="0"/>
            </a:br>
            <a:endParaRPr lang="en-US" sz="2400" dirty="0"/>
          </a:p>
          <a:p>
            <a:r>
              <a:rPr lang="en-US" sz="2400" dirty="0"/>
              <a:t>Less school referrals – less day-to-day contact with educators and other adults, signs of abuse or neglect are more likely to go unnoticed</a:t>
            </a:r>
            <a:endParaRPr lang="en-US" dirty="0"/>
          </a:p>
        </p:txBody>
      </p:sp>
      <p:sp>
        <p:nvSpPr>
          <p:cNvPr id="5" name="Slide Number Placeholder 4">
            <a:extLst>
              <a:ext uri="{FF2B5EF4-FFF2-40B4-BE49-F238E27FC236}">
                <a16:creationId xmlns:a16="http://schemas.microsoft.com/office/drawing/2014/main" id="{EA252778-D5AD-9440-AA73-F112916466BE}"/>
              </a:ext>
            </a:extLst>
          </p:cNvPr>
          <p:cNvSpPr>
            <a:spLocks noGrp="1"/>
          </p:cNvSpPr>
          <p:nvPr>
            <p:ph type="sldNum" sz="quarter" idx="12"/>
          </p:nvPr>
        </p:nvSpPr>
        <p:spPr/>
        <p:txBody>
          <a:bodyPr/>
          <a:lstStyle/>
          <a:p>
            <a:fld id="{81AABEA6-DF1B-3B43-B48E-542457B0AF13}" type="slidenum">
              <a:rPr lang="en-US" smtClean="0"/>
              <a:t>16</a:t>
            </a:fld>
            <a:endParaRPr lang="en-US" dirty="0"/>
          </a:p>
        </p:txBody>
      </p:sp>
      <p:sp>
        <p:nvSpPr>
          <p:cNvPr id="10" name="Title 9">
            <a:extLst>
              <a:ext uri="{FF2B5EF4-FFF2-40B4-BE49-F238E27FC236}">
                <a16:creationId xmlns:a16="http://schemas.microsoft.com/office/drawing/2014/main" id="{0E8451E0-EA65-B74A-A305-95763CA111AF}"/>
              </a:ext>
            </a:extLst>
          </p:cNvPr>
          <p:cNvSpPr>
            <a:spLocks noGrp="1"/>
          </p:cNvSpPr>
          <p:nvPr>
            <p:ph type="title"/>
          </p:nvPr>
        </p:nvSpPr>
        <p:spPr/>
        <p:txBody>
          <a:bodyPr/>
          <a:lstStyle/>
          <a:p>
            <a:r>
              <a:rPr lang="en-US" dirty="0"/>
              <a:t>How the Pandemic Has Affected Our Children in School:</a:t>
            </a:r>
          </a:p>
        </p:txBody>
      </p:sp>
    </p:spTree>
    <p:extLst>
      <p:ext uri="{BB962C8B-B14F-4D97-AF65-F5344CB8AC3E}">
        <p14:creationId xmlns:p14="http://schemas.microsoft.com/office/powerpoint/2010/main" val="385480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500"/>
                            </p:stCondLst>
                            <p:childTnLst>
                              <p:par>
                                <p:cTn id="9" presetID="6" presetClass="entr" presetSubtype="16"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par>
                          <p:cTn id="12" fill="hold">
                            <p:stCondLst>
                              <p:cond delay="5000"/>
                            </p:stCondLst>
                            <p:childTnLst>
                              <p:par>
                                <p:cTn id="13" presetID="6" presetClass="entr" presetSubtype="16"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par>
                          <p:cTn id="16" fill="hold">
                            <p:stCondLst>
                              <p:cond delay="7500"/>
                            </p:stCondLst>
                            <p:childTnLst>
                              <p:par>
                                <p:cTn id="17" presetID="6" presetClass="entr" presetSubtype="16"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906"/>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5B3F-E562-9140-917C-58E6C4BDC5A7}"/>
              </a:ext>
            </a:extLst>
          </p:cNvPr>
          <p:cNvSpPr>
            <a:spLocks noGrp="1"/>
          </p:cNvSpPr>
          <p:nvPr>
            <p:ph type="title"/>
          </p:nvPr>
        </p:nvSpPr>
        <p:spPr>
          <a:xfrm>
            <a:off x="677333" y="191146"/>
            <a:ext cx="10869207" cy="1320800"/>
          </a:xfrm>
        </p:spPr>
        <p:txBody>
          <a:bodyPr/>
          <a:lstStyle/>
          <a:p>
            <a:r>
              <a:rPr lang="en-US" dirty="0">
                <a:solidFill>
                  <a:srgbClr val="0070C0"/>
                </a:solidFill>
              </a:rPr>
              <a:t>How To Assist Children Cope With The Stresses and Resume a Normal Life:</a:t>
            </a:r>
          </a:p>
        </p:txBody>
      </p:sp>
      <p:sp>
        <p:nvSpPr>
          <p:cNvPr id="3" name="Content Placeholder 2">
            <a:extLst>
              <a:ext uri="{FF2B5EF4-FFF2-40B4-BE49-F238E27FC236}">
                <a16:creationId xmlns:a16="http://schemas.microsoft.com/office/drawing/2014/main" id="{DF8496E5-8A5D-5A4E-B78B-57351D38C747}"/>
              </a:ext>
            </a:extLst>
          </p:cNvPr>
          <p:cNvSpPr>
            <a:spLocks noGrp="1"/>
          </p:cNvSpPr>
          <p:nvPr>
            <p:ph idx="1"/>
          </p:nvPr>
        </p:nvSpPr>
        <p:spPr>
          <a:xfrm>
            <a:off x="677333" y="1673816"/>
            <a:ext cx="4558055" cy="4993037"/>
          </a:xfrm>
        </p:spPr>
        <p:txBody>
          <a:bodyPr>
            <a:normAutofit lnSpcReduction="10000"/>
          </a:bodyPr>
          <a:lstStyle/>
          <a:p>
            <a:r>
              <a:rPr lang="en-US" sz="2800" b="1" dirty="0"/>
              <a:t>Do activities together…</a:t>
            </a:r>
          </a:p>
          <a:p>
            <a:endParaRPr lang="en-US" sz="2800" b="1" dirty="0"/>
          </a:p>
          <a:p>
            <a:pPr lvl="1"/>
            <a:r>
              <a:rPr lang="en-US" sz="2400" b="1" dirty="0"/>
              <a:t>Talk</a:t>
            </a:r>
            <a:br>
              <a:rPr lang="en-US" sz="2400" b="1" dirty="0"/>
            </a:br>
            <a:endParaRPr lang="en-US" sz="2400" b="1" dirty="0"/>
          </a:p>
          <a:p>
            <a:pPr lvl="1"/>
            <a:r>
              <a:rPr lang="en-US" sz="2400" b="1" dirty="0"/>
              <a:t>Art project</a:t>
            </a:r>
            <a:br>
              <a:rPr lang="en-US" sz="2400" b="1" dirty="0"/>
            </a:br>
            <a:endParaRPr lang="en-US" sz="2400" b="1" dirty="0"/>
          </a:p>
          <a:p>
            <a:pPr lvl="1"/>
            <a:r>
              <a:rPr lang="en-US" sz="2400" b="1" dirty="0"/>
              <a:t>Cook, bake</a:t>
            </a:r>
            <a:br>
              <a:rPr lang="en-US" sz="2400" b="1" dirty="0"/>
            </a:br>
            <a:endParaRPr lang="en-US" sz="2400" b="1" dirty="0"/>
          </a:p>
          <a:p>
            <a:pPr lvl="1"/>
            <a:r>
              <a:rPr lang="en-US" sz="2400" b="1" dirty="0"/>
              <a:t>Walk</a:t>
            </a:r>
            <a:br>
              <a:rPr lang="en-US" sz="2400" b="1" dirty="0"/>
            </a:br>
            <a:endParaRPr lang="en-US" sz="2400" b="1" dirty="0"/>
          </a:p>
          <a:p>
            <a:pPr lvl="1"/>
            <a:r>
              <a:rPr lang="en-US" sz="2400" b="1" dirty="0"/>
              <a:t>Go to the beach</a:t>
            </a:r>
          </a:p>
          <a:p>
            <a:pPr lvl="1"/>
            <a:endParaRPr lang="en-US" sz="2400" b="1" dirty="0"/>
          </a:p>
          <a:p>
            <a:endParaRPr lang="en-US" dirty="0"/>
          </a:p>
        </p:txBody>
      </p:sp>
      <p:sp>
        <p:nvSpPr>
          <p:cNvPr id="5" name="Slide Number Placeholder 4">
            <a:extLst>
              <a:ext uri="{FF2B5EF4-FFF2-40B4-BE49-F238E27FC236}">
                <a16:creationId xmlns:a16="http://schemas.microsoft.com/office/drawing/2014/main" id="{C5A97275-8AEC-1847-805A-1AE760D9DAE8}"/>
              </a:ext>
            </a:extLst>
          </p:cNvPr>
          <p:cNvSpPr>
            <a:spLocks noGrp="1"/>
          </p:cNvSpPr>
          <p:nvPr>
            <p:ph type="sldNum" sz="quarter" idx="12"/>
          </p:nvPr>
        </p:nvSpPr>
        <p:spPr/>
        <p:txBody>
          <a:bodyPr/>
          <a:lstStyle/>
          <a:p>
            <a:fld id="{81AABEA6-DF1B-3B43-B48E-542457B0AF13}" type="slidenum">
              <a:rPr lang="en-US" smtClean="0"/>
              <a:t>17</a:t>
            </a:fld>
            <a:endParaRPr lang="en-US" dirty="0"/>
          </a:p>
        </p:txBody>
      </p:sp>
      <p:sp>
        <p:nvSpPr>
          <p:cNvPr id="4" name="TextBox 3">
            <a:extLst>
              <a:ext uri="{FF2B5EF4-FFF2-40B4-BE49-F238E27FC236}">
                <a16:creationId xmlns:a16="http://schemas.microsoft.com/office/drawing/2014/main" id="{44E65161-2797-7C4A-A1E8-637206536064}"/>
              </a:ext>
            </a:extLst>
          </p:cNvPr>
          <p:cNvSpPr txBox="1"/>
          <p:nvPr/>
        </p:nvSpPr>
        <p:spPr>
          <a:xfrm>
            <a:off x="7476563" y="1354178"/>
            <a:ext cx="4338918" cy="5632311"/>
          </a:xfrm>
          <a:prstGeom prst="rect">
            <a:avLst/>
          </a:prstGeom>
          <a:noFill/>
        </p:spPr>
        <p:txBody>
          <a:bodyPr wrap="square" rtlCol="0">
            <a:spAutoFit/>
          </a:bodyPr>
          <a:lstStyle/>
          <a:p>
            <a:pPr marL="800100" lvl="1" indent="-342900">
              <a:buFont typeface="Arial" panose="020B0604020202020204" pitchFamily="34" charset="0"/>
              <a:buChar char="•"/>
            </a:pPr>
            <a:r>
              <a:rPr lang="en-US" sz="2400" b="1" dirty="0"/>
              <a:t>Do Activities together</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Park</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Photo albums</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Music</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Pray</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Games ( go beyond a ready-made game - invent and make a game</a:t>
            </a:r>
          </a:p>
          <a:p>
            <a:pPr lvl="1"/>
            <a:endParaRPr lang="en-US" sz="2400" b="1" dirty="0"/>
          </a:p>
        </p:txBody>
      </p:sp>
    </p:spTree>
    <p:extLst>
      <p:ext uri="{BB962C8B-B14F-4D97-AF65-F5344CB8AC3E}">
        <p14:creationId xmlns:p14="http://schemas.microsoft.com/office/powerpoint/2010/main" val="164618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10" presetClass="entr" presetSubtype="0" fill="hold" grpId="0" nodeType="after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par>
                          <p:cTn id="14" fill="hold">
                            <p:stCondLst>
                              <p:cond delay="4000"/>
                            </p:stCondLst>
                            <p:childTnLst>
                              <p:par>
                                <p:cTn id="15" presetID="10" presetClass="entr" presetSubtype="0" fill="hold" grpId="0" nodeType="after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par>
                          <p:cTn id="18" fill="hold">
                            <p:stCondLst>
                              <p:cond delay="6000"/>
                            </p:stCondLst>
                            <p:childTnLst>
                              <p:par>
                                <p:cTn id="19" presetID="10" presetClass="entr" presetSubtype="0" fill="hold" grpId="0" nodeType="afterEffect">
                                  <p:stCondLst>
                                    <p:cond delay="10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childTnLst>
                          </p:cTn>
                        </p:par>
                        <p:par>
                          <p:cTn id="22" fill="hold">
                            <p:stCondLst>
                              <p:cond delay="8000"/>
                            </p:stCondLst>
                            <p:childTnLst>
                              <p:par>
                                <p:cTn id="23" presetID="10" presetClass="entr" presetSubtype="0" fill="hold" grpId="0" nodeType="afterEffect">
                                  <p:stCondLst>
                                    <p:cond delay="100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childTnLst>
                                </p:cTn>
                              </p:par>
                            </p:childTnLst>
                          </p:cTn>
                        </p:par>
                        <p:par>
                          <p:cTn id="26" fill="hold">
                            <p:stCondLst>
                              <p:cond delay="10000"/>
                            </p:stCondLst>
                            <p:childTnLst>
                              <p:par>
                                <p:cTn id="27" presetID="10" presetClass="entr" presetSubtype="0" fill="hold" grpId="0" nodeType="afterEffect">
                                  <p:stCondLst>
                                    <p:cond delay="100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childTnLst>
                          </p:cTn>
                        </p:par>
                        <p:par>
                          <p:cTn id="30" fill="hold">
                            <p:stCondLst>
                              <p:cond delay="12000"/>
                            </p:stCondLst>
                            <p:childTnLst>
                              <p:par>
                                <p:cTn id="31" presetID="10" presetClass="entr" presetSubtype="0" fill="hold" grpId="0" nodeType="afterEffect">
                                  <p:stCondLst>
                                    <p:cond delay="100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childTnLst>
                                </p:cTn>
                              </p:par>
                            </p:childTnLst>
                          </p:cTn>
                        </p:par>
                        <p:par>
                          <p:cTn id="34" fill="hold">
                            <p:stCondLst>
                              <p:cond delay="14000"/>
                            </p:stCondLst>
                            <p:childTnLst>
                              <p:par>
                                <p:cTn id="35" presetID="2" presetClass="entr" presetSubtype="3" fill="hold" grpId="0" nodeType="afterEffect">
                                  <p:stCondLst>
                                    <p:cond delay="150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par>
                          <p:cTn id="39" fill="hold">
                            <p:stCondLst>
                              <p:cond delay="16000"/>
                            </p:stCondLst>
                            <p:childTnLst>
                              <p:par>
                                <p:cTn id="40" presetID="2" presetClass="entr" presetSubtype="3" fill="hold" grpId="0" nodeType="afterEffect">
                                  <p:stCondLst>
                                    <p:cond delay="150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par>
                          <p:cTn id="44" fill="hold">
                            <p:stCondLst>
                              <p:cond delay="18000"/>
                            </p:stCondLst>
                            <p:childTnLst>
                              <p:par>
                                <p:cTn id="45" presetID="2" presetClass="entr" presetSubtype="3" fill="hold" grpId="0" nodeType="afterEffect">
                                  <p:stCondLst>
                                    <p:cond delay="150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par>
                          <p:cTn id="49" fill="hold">
                            <p:stCondLst>
                              <p:cond delay="20000"/>
                            </p:stCondLst>
                            <p:childTnLst>
                              <p:par>
                                <p:cTn id="50" presetID="2" presetClass="entr" presetSubtype="3" fill="hold" grpId="0" nodeType="afterEffect">
                                  <p:stCondLst>
                                    <p:cond delay="1500"/>
                                  </p:stCondLst>
                                  <p:childTnLst>
                                    <p:set>
                                      <p:cBhvr>
                                        <p:cTn id="51" dur="1" fill="hold">
                                          <p:stCondLst>
                                            <p:cond delay="0"/>
                                          </p:stCondLst>
                                        </p:cTn>
                                        <p:tgtEl>
                                          <p:spTgt spid="4">
                                            <p:txEl>
                                              <p:pRg st="6" end="6"/>
                                            </p:txEl>
                                          </p:spTgt>
                                        </p:tgtEl>
                                        <p:attrNameLst>
                                          <p:attrName>style.visibility</p:attrName>
                                        </p:attrNameLst>
                                      </p:cBhvr>
                                      <p:to>
                                        <p:strVal val="visible"/>
                                      </p:to>
                                    </p:set>
                                    <p:anim calcmode="lin" valueType="num">
                                      <p:cBhvr additive="base">
                                        <p:cTn id="52"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
                                            <p:txEl>
                                              <p:pRg st="6" end="6"/>
                                            </p:txEl>
                                          </p:spTgt>
                                        </p:tgtEl>
                                        <p:attrNameLst>
                                          <p:attrName>ppt_y</p:attrName>
                                        </p:attrNameLst>
                                      </p:cBhvr>
                                      <p:tavLst>
                                        <p:tav tm="0">
                                          <p:val>
                                            <p:strVal val="0-#ppt_h/2"/>
                                          </p:val>
                                        </p:tav>
                                        <p:tav tm="100000">
                                          <p:val>
                                            <p:strVal val="#ppt_y"/>
                                          </p:val>
                                        </p:tav>
                                      </p:tavLst>
                                    </p:anim>
                                  </p:childTnLst>
                                </p:cTn>
                              </p:par>
                            </p:childTnLst>
                          </p:cTn>
                        </p:par>
                        <p:par>
                          <p:cTn id="54" fill="hold">
                            <p:stCondLst>
                              <p:cond delay="22000"/>
                            </p:stCondLst>
                            <p:childTnLst>
                              <p:par>
                                <p:cTn id="55" presetID="2" presetClass="entr" presetSubtype="3" fill="hold" grpId="0" nodeType="afterEffect">
                                  <p:stCondLst>
                                    <p:cond delay="1500"/>
                                  </p:stCondLst>
                                  <p:childTnLst>
                                    <p:set>
                                      <p:cBhvr>
                                        <p:cTn id="56" dur="1" fill="hold">
                                          <p:stCondLst>
                                            <p:cond delay="0"/>
                                          </p:stCondLst>
                                        </p:cTn>
                                        <p:tgtEl>
                                          <p:spTgt spid="4">
                                            <p:txEl>
                                              <p:pRg st="8" end="8"/>
                                            </p:txEl>
                                          </p:spTgt>
                                        </p:tgtEl>
                                        <p:attrNameLst>
                                          <p:attrName>style.visibility</p:attrName>
                                        </p:attrNameLst>
                                      </p:cBhvr>
                                      <p:to>
                                        <p:strVal val="visible"/>
                                      </p:to>
                                    </p:set>
                                    <p:anim calcmode="lin" valueType="num">
                                      <p:cBhvr additive="base">
                                        <p:cTn id="57" dur="5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
                                            <p:txEl>
                                              <p:pRg st="8" end="8"/>
                                            </p:txEl>
                                          </p:spTgt>
                                        </p:tgtEl>
                                        <p:attrNameLst>
                                          <p:attrName>ppt_y</p:attrName>
                                        </p:attrNameLst>
                                      </p:cBhvr>
                                      <p:tavLst>
                                        <p:tav tm="0">
                                          <p:val>
                                            <p:strVal val="0-#ppt_h/2"/>
                                          </p:val>
                                        </p:tav>
                                        <p:tav tm="100000">
                                          <p:val>
                                            <p:strVal val="#ppt_y"/>
                                          </p:val>
                                        </p:tav>
                                      </p:tavLst>
                                    </p:anim>
                                  </p:childTnLst>
                                </p:cTn>
                              </p:par>
                            </p:childTnLst>
                          </p:cTn>
                        </p:par>
                        <p:par>
                          <p:cTn id="59" fill="hold">
                            <p:stCondLst>
                              <p:cond delay="24000"/>
                            </p:stCondLst>
                            <p:childTnLst>
                              <p:par>
                                <p:cTn id="60" presetID="2" presetClass="entr" presetSubtype="3" fill="hold" grpId="0" nodeType="afterEffect">
                                  <p:stCondLst>
                                    <p:cond delay="1500"/>
                                  </p:stCondLst>
                                  <p:childTnLst>
                                    <p:set>
                                      <p:cBhvr>
                                        <p:cTn id="61" dur="1" fill="hold">
                                          <p:stCondLst>
                                            <p:cond delay="0"/>
                                          </p:stCondLst>
                                        </p:cTn>
                                        <p:tgtEl>
                                          <p:spTgt spid="4">
                                            <p:txEl>
                                              <p:pRg st="10" end="10"/>
                                            </p:txEl>
                                          </p:spTgt>
                                        </p:tgtEl>
                                        <p:attrNameLst>
                                          <p:attrName>style.visibility</p:attrName>
                                        </p:attrNameLst>
                                      </p:cBhvr>
                                      <p:to>
                                        <p:strVal val="visible"/>
                                      </p:to>
                                    </p:set>
                                    <p:anim calcmode="lin" valueType="num">
                                      <p:cBhvr additive="base">
                                        <p:cTn id="62" dur="500" fill="hold"/>
                                        <p:tgtEl>
                                          <p:spTgt spid="4">
                                            <p:txEl>
                                              <p:pRg st="10" end="1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4">
                                            <p:txEl>
                                              <p:pRg st="10" end="1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3987"/>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5B3F-E562-9140-917C-58E6C4BDC5A7}"/>
              </a:ext>
            </a:extLst>
          </p:cNvPr>
          <p:cNvSpPr>
            <a:spLocks noGrp="1"/>
          </p:cNvSpPr>
          <p:nvPr>
            <p:ph type="title"/>
          </p:nvPr>
        </p:nvSpPr>
        <p:spPr>
          <a:xfrm>
            <a:off x="276044" y="0"/>
            <a:ext cx="11352363" cy="1320800"/>
          </a:xfrm>
        </p:spPr>
        <p:txBody>
          <a:bodyPr/>
          <a:lstStyle/>
          <a:p>
            <a:r>
              <a:rPr lang="en-US" b="1" dirty="0">
                <a:solidFill>
                  <a:srgbClr val="0070C0"/>
                </a:solidFill>
              </a:rPr>
              <a:t>How To Assist Children Cope With The Stresses and Resume a Normal Life:</a:t>
            </a:r>
          </a:p>
        </p:txBody>
      </p:sp>
      <p:sp>
        <p:nvSpPr>
          <p:cNvPr id="3" name="Content Placeholder 2">
            <a:extLst>
              <a:ext uri="{FF2B5EF4-FFF2-40B4-BE49-F238E27FC236}">
                <a16:creationId xmlns:a16="http://schemas.microsoft.com/office/drawing/2014/main" id="{DF8496E5-8A5D-5A4E-B78B-57351D38C747}"/>
              </a:ext>
            </a:extLst>
          </p:cNvPr>
          <p:cNvSpPr>
            <a:spLocks noGrp="1"/>
          </p:cNvSpPr>
          <p:nvPr>
            <p:ph idx="1"/>
          </p:nvPr>
        </p:nvSpPr>
        <p:spPr>
          <a:xfrm>
            <a:off x="276044" y="1212970"/>
            <a:ext cx="7418718" cy="5645029"/>
          </a:xfrm>
        </p:spPr>
        <p:txBody>
          <a:bodyPr>
            <a:normAutofit/>
          </a:bodyPr>
          <a:lstStyle/>
          <a:p>
            <a:r>
              <a:rPr lang="en-US" sz="2800" b="1" dirty="0"/>
              <a:t>Do activities together</a:t>
            </a:r>
            <a:br>
              <a:rPr lang="en-US" sz="2800" b="1" dirty="0"/>
            </a:br>
            <a:endParaRPr lang="en-US" sz="2800" b="1" dirty="0"/>
          </a:p>
          <a:p>
            <a:pPr lvl="1"/>
            <a:r>
              <a:rPr lang="en-US" sz="2400" b="1" dirty="0"/>
              <a:t>Discuss self-regulation</a:t>
            </a:r>
          </a:p>
          <a:p>
            <a:pPr lvl="1"/>
            <a:endParaRPr lang="en-US" sz="2400" b="1" dirty="0"/>
          </a:p>
          <a:p>
            <a:pPr lvl="1"/>
            <a:r>
              <a:rPr lang="en-US" sz="2400" b="1" dirty="0"/>
              <a:t>Provide structure</a:t>
            </a:r>
          </a:p>
          <a:p>
            <a:pPr lvl="1"/>
            <a:endParaRPr lang="en-US" sz="2400" b="1" dirty="0"/>
          </a:p>
          <a:p>
            <a:pPr lvl="1"/>
            <a:r>
              <a:rPr lang="en-US" sz="2400" b="1" dirty="0"/>
              <a:t>Praise on-task behavior</a:t>
            </a:r>
          </a:p>
          <a:p>
            <a:pPr lvl="1"/>
            <a:endParaRPr lang="en-US" sz="2400" b="1" dirty="0"/>
          </a:p>
          <a:p>
            <a:pPr lvl="1"/>
            <a:r>
              <a:rPr lang="en-US" sz="2400" b="1" dirty="0"/>
              <a:t>Break tasks into small steps</a:t>
            </a:r>
          </a:p>
          <a:p>
            <a:endParaRPr lang="en-US" dirty="0"/>
          </a:p>
        </p:txBody>
      </p:sp>
      <p:sp>
        <p:nvSpPr>
          <p:cNvPr id="4" name="TextBox 3">
            <a:extLst>
              <a:ext uri="{FF2B5EF4-FFF2-40B4-BE49-F238E27FC236}">
                <a16:creationId xmlns:a16="http://schemas.microsoft.com/office/drawing/2014/main" id="{F697743C-FA40-CA4F-8653-EA9394863670}"/>
              </a:ext>
            </a:extLst>
          </p:cNvPr>
          <p:cNvSpPr txBox="1"/>
          <p:nvPr/>
        </p:nvSpPr>
        <p:spPr>
          <a:xfrm>
            <a:off x="0" y="5739919"/>
            <a:ext cx="8850702" cy="12335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dirty="0"/>
          </a:p>
        </p:txBody>
      </p:sp>
    </p:spTree>
    <p:extLst>
      <p:ext uri="{BB962C8B-B14F-4D97-AF65-F5344CB8AC3E}">
        <p14:creationId xmlns:p14="http://schemas.microsoft.com/office/powerpoint/2010/main" val="274271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anim calcmode="lin" valueType="num">
                                      <p:cBhvr>
                                        <p:cTn id="14"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grpId="0" nodeType="afterEffect">
                                  <p:stCondLst>
                                    <p:cond delay="10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500"/>
                                        <p:tgtEl>
                                          <p:spTgt spid="3">
                                            <p:txEl>
                                              <p:pRg st="1" end="1"/>
                                            </p:txEl>
                                          </p:spTgt>
                                        </p:tgtEl>
                                      </p:cBhvr>
                                    </p:animEffect>
                                    <p:anim calcmode="lin" valueType="num">
                                      <p:cBhvr>
                                        <p:cTn id="20"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grpId="0" nodeType="afterEffect">
                                  <p:stCondLst>
                                    <p:cond delay="1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500"/>
                                        <p:tgtEl>
                                          <p:spTgt spid="3">
                                            <p:txEl>
                                              <p:pRg st="3" end="3"/>
                                            </p:txEl>
                                          </p:spTgt>
                                        </p:tgtEl>
                                      </p:cBhvr>
                                    </p:animEffect>
                                    <p:anim calcmode="lin" valueType="num">
                                      <p:cBhvr>
                                        <p:cTn id="26"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9500"/>
                            </p:stCondLst>
                            <p:childTnLst>
                              <p:par>
                                <p:cTn id="29" presetID="42" presetClass="entr" presetSubtype="0" fill="hold" grpId="0" nodeType="afterEffect">
                                  <p:stCondLst>
                                    <p:cond delay="100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500"/>
                                        <p:tgtEl>
                                          <p:spTgt spid="3">
                                            <p:txEl>
                                              <p:pRg st="5" end="5"/>
                                            </p:txEl>
                                          </p:spTgt>
                                        </p:tgtEl>
                                      </p:cBhvr>
                                    </p:animEffect>
                                    <p:anim calcmode="lin" valueType="num">
                                      <p:cBhvr>
                                        <p:cTn id="32"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12000"/>
                            </p:stCondLst>
                            <p:childTnLst>
                              <p:par>
                                <p:cTn id="35" presetID="42" presetClass="entr" presetSubtype="0" fill="hold" grpId="0" nodeType="afterEffect">
                                  <p:stCondLst>
                                    <p:cond delay="100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500"/>
                                        <p:tgtEl>
                                          <p:spTgt spid="3">
                                            <p:txEl>
                                              <p:pRg st="7" end="7"/>
                                            </p:txEl>
                                          </p:spTgt>
                                        </p:tgtEl>
                                      </p:cBhvr>
                                    </p:animEffect>
                                    <p:anim calcmode="lin" valueType="num">
                                      <p:cBhvr>
                                        <p:cTn id="38" dur="1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5B3F-E562-9140-917C-58E6C4BDC5A7}"/>
              </a:ext>
            </a:extLst>
          </p:cNvPr>
          <p:cNvSpPr>
            <a:spLocks noGrp="1"/>
          </p:cNvSpPr>
          <p:nvPr>
            <p:ph type="title"/>
          </p:nvPr>
        </p:nvSpPr>
        <p:spPr>
          <a:xfrm>
            <a:off x="327804" y="316300"/>
            <a:ext cx="11438626" cy="1320800"/>
          </a:xfrm>
        </p:spPr>
        <p:txBody>
          <a:bodyPr>
            <a:normAutofit/>
          </a:bodyPr>
          <a:lstStyle/>
          <a:p>
            <a:r>
              <a:rPr lang="en-US" b="1" dirty="0">
                <a:solidFill>
                  <a:srgbClr val="002060"/>
                </a:solidFill>
              </a:rPr>
              <a:t>How To Assist Children Cope With The Stresses and Resume a Normal Life:</a:t>
            </a:r>
          </a:p>
        </p:txBody>
      </p:sp>
      <p:sp>
        <p:nvSpPr>
          <p:cNvPr id="3" name="Content Placeholder 2">
            <a:extLst>
              <a:ext uri="{FF2B5EF4-FFF2-40B4-BE49-F238E27FC236}">
                <a16:creationId xmlns:a16="http://schemas.microsoft.com/office/drawing/2014/main" id="{DF8496E5-8A5D-5A4E-B78B-57351D38C747}"/>
              </a:ext>
            </a:extLst>
          </p:cNvPr>
          <p:cNvSpPr>
            <a:spLocks noGrp="1"/>
          </p:cNvSpPr>
          <p:nvPr>
            <p:ph idx="1"/>
          </p:nvPr>
        </p:nvSpPr>
        <p:spPr>
          <a:xfrm>
            <a:off x="677333" y="1930400"/>
            <a:ext cx="10364477" cy="4660181"/>
          </a:xfrm>
        </p:spPr>
        <p:txBody>
          <a:bodyPr>
            <a:normAutofit fontScale="92500"/>
          </a:bodyPr>
          <a:lstStyle/>
          <a:p>
            <a:pPr lvl="1"/>
            <a:r>
              <a:rPr lang="en-US" sz="2400" dirty="0">
                <a:ln>
                  <a:solidFill>
                    <a:srgbClr val="0070C0"/>
                  </a:solidFill>
                </a:ln>
                <a:solidFill>
                  <a:schemeClr val="tx2">
                    <a:lumMod val="75000"/>
                  </a:schemeClr>
                </a:solidFill>
              </a:rPr>
              <a:t>Offer opportunities for creative thought – stories, plays, writing assignments – magazine pictures are great starters for creative writing</a:t>
            </a:r>
          </a:p>
          <a:p>
            <a:pPr lvl="1"/>
            <a:endParaRPr lang="en-US" sz="2400" dirty="0">
              <a:ln>
                <a:solidFill>
                  <a:srgbClr val="0070C0"/>
                </a:solidFill>
              </a:ln>
              <a:solidFill>
                <a:schemeClr val="tx2">
                  <a:lumMod val="75000"/>
                </a:schemeClr>
              </a:solidFill>
            </a:endParaRPr>
          </a:p>
          <a:p>
            <a:pPr lvl="1"/>
            <a:r>
              <a:rPr lang="en-US" sz="2400" dirty="0">
                <a:ln>
                  <a:solidFill>
                    <a:srgbClr val="0070C0"/>
                  </a:solidFill>
                </a:ln>
                <a:solidFill>
                  <a:schemeClr val="tx2">
                    <a:lumMod val="75000"/>
                  </a:schemeClr>
                </a:solidFill>
              </a:rPr>
              <a:t>Cut out cartoons and have the child lay them out in the correct sequence</a:t>
            </a:r>
          </a:p>
          <a:p>
            <a:pPr lvl="1"/>
            <a:endParaRPr lang="en-US" sz="2400" dirty="0">
              <a:ln>
                <a:solidFill>
                  <a:srgbClr val="0070C0"/>
                </a:solidFill>
              </a:ln>
              <a:solidFill>
                <a:schemeClr val="tx2">
                  <a:lumMod val="75000"/>
                </a:schemeClr>
              </a:solidFill>
            </a:endParaRPr>
          </a:p>
          <a:p>
            <a:pPr lvl="1"/>
            <a:r>
              <a:rPr lang="en-US" sz="2400" dirty="0">
                <a:ln>
                  <a:solidFill>
                    <a:srgbClr val="0070C0"/>
                  </a:solidFill>
                </a:ln>
                <a:solidFill>
                  <a:schemeClr val="tx2">
                    <a:lumMod val="75000"/>
                  </a:schemeClr>
                </a:solidFill>
              </a:rPr>
              <a:t>Problem solving opportunities: create, invent, discover, imagine if, predict</a:t>
            </a:r>
          </a:p>
          <a:p>
            <a:pPr lvl="1"/>
            <a:endParaRPr lang="en-US" sz="2400" dirty="0">
              <a:ln>
                <a:solidFill>
                  <a:srgbClr val="0070C0"/>
                </a:solidFill>
              </a:ln>
              <a:solidFill>
                <a:schemeClr val="tx2">
                  <a:lumMod val="75000"/>
                </a:schemeClr>
              </a:solidFill>
            </a:endParaRPr>
          </a:p>
          <a:p>
            <a:pPr lvl="1"/>
            <a:r>
              <a:rPr lang="en-US" sz="2400" dirty="0">
                <a:ln>
                  <a:solidFill>
                    <a:srgbClr val="0070C0"/>
                  </a:solidFill>
                </a:ln>
                <a:solidFill>
                  <a:schemeClr val="tx2">
                    <a:lumMod val="75000"/>
                  </a:schemeClr>
                </a:solidFill>
              </a:rPr>
              <a:t>Bridge lessons into real life</a:t>
            </a:r>
          </a:p>
          <a:p>
            <a:pPr lvl="1"/>
            <a:endParaRPr lang="en-US" sz="2400" dirty="0">
              <a:ln>
                <a:solidFill>
                  <a:srgbClr val="0070C0"/>
                </a:solidFill>
              </a:ln>
              <a:solidFill>
                <a:schemeClr val="tx2">
                  <a:lumMod val="75000"/>
                </a:schemeClr>
              </a:solidFill>
            </a:endParaRPr>
          </a:p>
          <a:p>
            <a:pPr lvl="1"/>
            <a:r>
              <a:rPr lang="en-US" sz="2400" dirty="0">
                <a:ln>
                  <a:solidFill>
                    <a:srgbClr val="0070C0"/>
                  </a:solidFill>
                </a:ln>
                <a:solidFill>
                  <a:schemeClr val="tx2">
                    <a:lumMod val="75000"/>
                  </a:schemeClr>
                </a:solidFill>
              </a:rPr>
              <a:t>Read, Read, and Read some more!</a:t>
            </a:r>
          </a:p>
          <a:p>
            <a:endParaRPr lang="en-US" sz="2000" b="1" dirty="0"/>
          </a:p>
        </p:txBody>
      </p:sp>
      <p:sp>
        <p:nvSpPr>
          <p:cNvPr id="5" name="Slide Number Placeholder 4">
            <a:extLst>
              <a:ext uri="{FF2B5EF4-FFF2-40B4-BE49-F238E27FC236}">
                <a16:creationId xmlns:a16="http://schemas.microsoft.com/office/drawing/2014/main" id="{685A2CBF-661B-C042-B85B-FDA084A3FCC2}"/>
              </a:ext>
            </a:extLst>
          </p:cNvPr>
          <p:cNvSpPr>
            <a:spLocks noGrp="1"/>
          </p:cNvSpPr>
          <p:nvPr>
            <p:ph type="sldNum" sz="quarter" idx="12"/>
          </p:nvPr>
        </p:nvSpPr>
        <p:spPr/>
        <p:txBody>
          <a:bodyPr/>
          <a:lstStyle/>
          <a:p>
            <a:fld id="{81AABEA6-DF1B-3B43-B48E-542457B0AF13}" type="slidenum">
              <a:rPr lang="en-US" smtClean="0"/>
              <a:t>19</a:t>
            </a:fld>
            <a:endParaRPr lang="en-US" dirty="0"/>
          </a:p>
        </p:txBody>
      </p:sp>
    </p:spTree>
    <p:extLst>
      <p:ext uri="{BB962C8B-B14F-4D97-AF65-F5344CB8AC3E}">
        <p14:creationId xmlns:p14="http://schemas.microsoft.com/office/powerpoint/2010/main" val="113539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0" presetClass="entr" presetSubtype="0" fill="hold" grpId="0" nodeType="after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2000"/>
                                        <p:tgtEl>
                                          <p:spTgt spid="3">
                                            <p:txEl>
                                              <p:pRg st="0" end="0"/>
                                            </p:txEl>
                                          </p:spTgt>
                                        </p:tgtEl>
                                      </p:cBhvr>
                                    </p:animEffect>
                                  </p:childTnLst>
                                </p:cTn>
                              </p:par>
                            </p:childTnLst>
                          </p:cTn>
                        </p:par>
                        <p:par>
                          <p:cTn id="13" fill="hold">
                            <p:stCondLst>
                              <p:cond delay="3500"/>
                            </p:stCondLst>
                            <p:childTnLst>
                              <p:par>
                                <p:cTn id="14" presetID="20" presetClass="entr" presetSubtype="0" fill="hold" grpId="0" nodeType="after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edge">
                                      <p:cBhvr>
                                        <p:cTn id="16" dur="2000"/>
                                        <p:tgtEl>
                                          <p:spTgt spid="3">
                                            <p:txEl>
                                              <p:pRg st="2" end="2"/>
                                            </p:txEl>
                                          </p:spTgt>
                                        </p:tgtEl>
                                      </p:cBhvr>
                                    </p:animEffect>
                                  </p:childTnLst>
                                </p:cTn>
                              </p:par>
                            </p:childTnLst>
                          </p:cTn>
                        </p:par>
                        <p:par>
                          <p:cTn id="17" fill="hold">
                            <p:stCondLst>
                              <p:cond delay="6500"/>
                            </p:stCondLst>
                            <p:childTnLst>
                              <p:par>
                                <p:cTn id="18" presetID="20" presetClass="entr" presetSubtype="0" fill="hold" grpId="0" nodeType="afterEffect">
                                  <p:stCondLst>
                                    <p:cond delay="100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edge">
                                      <p:cBhvr>
                                        <p:cTn id="20" dur="2000"/>
                                        <p:tgtEl>
                                          <p:spTgt spid="3">
                                            <p:txEl>
                                              <p:pRg st="4" end="4"/>
                                            </p:txEl>
                                          </p:spTgt>
                                        </p:tgtEl>
                                      </p:cBhvr>
                                    </p:animEffect>
                                  </p:childTnLst>
                                </p:cTn>
                              </p:par>
                            </p:childTnLst>
                          </p:cTn>
                        </p:par>
                        <p:par>
                          <p:cTn id="21" fill="hold">
                            <p:stCondLst>
                              <p:cond delay="9500"/>
                            </p:stCondLst>
                            <p:childTnLst>
                              <p:par>
                                <p:cTn id="22" presetID="20" presetClass="entr" presetSubtype="0" fill="hold" grpId="0" nodeType="afterEffect">
                                  <p:stCondLst>
                                    <p:cond delay="100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edge">
                                      <p:cBhvr>
                                        <p:cTn id="24" dur="2000"/>
                                        <p:tgtEl>
                                          <p:spTgt spid="3">
                                            <p:txEl>
                                              <p:pRg st="6" end="6"/>
                                            </p:txEl>
                                          </p:spTgt>
                                        </p:tgtEl>
                                      </p:cBhvr>
                                    </p:animEffect>
                                  </p:childTnLst>
                                </p:cTn>
                              </p:par>
                            </p:childTnLst>
                          </p:cTn>
                        </p:par>
                        <p:par>
                          <p:cTn id="25" fill="hold">
                            <p:stCondLst>
                              <p:cond delay="12500"/>
                            </p:stCondLst>
                            <p:childTnLst>
                              <p:par>
                                <p:cTn id="26" presetID="20" presetClass="entr" presetSubtype="0" fill="hold" grpId="0" nodeType="afterEffect">
                                  <p:stCondLst>
                                    <p:cond delay="100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edge">
                                      <p:cBhvr>
                                        <p:cTn id="28"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953C6-621D-ED4A-B02B-087879F693B3}"/>
              </a:ext>
            </a:extLst>
          </p:cNvPr>
          <p:cNvSpPr>
            <a:spLocks noGrp="1"/>
          </p:cNvSpPr>
          <p:nvPr>
            <p:ph type="title"/>
          </p:nvPr>
        </p:nvSpPr>
        <p:spPr>
          <a:xfrm>
            <a:off x="677333" y="716939"/>
            <a:ext cx="10819405" cy="1320800"/>
          </a:xfrm>
          <a:noFill/>
        </p:spPr>
        <p:txBody>
          <a:bodyPr>
            <a:normAutofit/>
          </a:bodyPr>
          <a:lstStyle/>
          <a:p>
            <a:r>
              <a:rPr lang="en-US" sz="4400" b="1" dirty="0">
                <a:solidFill>
                  <a:srgbClr val="002060"/>
                </a:solidFill>
              </a:rPr>
              <a:t>Manifestations of Mental Health Issues:</a:t>
            </a:r>
          </a:p>
        </p:txBody>
      </p:sp>
      <p:sp>
        <p:nvSpPr>
          <p:cNvPr id="3" name="Content Placeholder 2">
            <a:extLst>
              <a:ext uri="{FF2B5EF4-FFF2-40B4-BE49-F238E27FC236}">
                <a16:creationId xmlns:a16="http://schemas.microsoft.com/office/drawing/2014/main" id="{462D08C4-4B59-B547-A633-B5C40BDD92BD}"/>
              </a:ext>
            </a:extLst>
          </p:cNvPr>
          <p:cNvSpPr>
            <a:spLocks noGrp="1"/>
          </p:cNvSpPr>
          <p:nvPr>
            <p:ph idx="1"/>
          </p:nvPr>
        </p:nvSpPr>
        <p:spPr>
          <a:xfrm>
            <a:off x="354604" y="2037739"/>
            <a:ext cx="11142134" cy="3896284"/>
          </a:xfrm>
          <a:noFill/>
          <a:ln>
            <a:noFill/>
          </a:ln>
        </p:spPr>
        <p:txBody>
          <a:bodyPr/>
          <a:lstStyle/>
          <a:p>
            <a:r>
              <a:rPr lang="en-US" sz="3200" b="1" dirty="0">
                <a:ln w="0">
                  <a:noFill/>
                </a:ln>
                <a:solidFill>
                  <a:schemeClr val="tx1"/>
                </a:solidFill>
              </a:rPr>
              <a:t>Problems in behavioral and/or emotional regulation are </a:t>
            </a:r>
            <a:r>
              <a:rPr lang="en-US" sz="3600" b="1" dirty="0">
                <a:ln w="0">
                  <a:noFill/>
                </a:ln>
                <a:solidFill>
                  <a:schemeClr val="tx1"/>
                </a:solidFill>
              </a:rPr>
              <a:t>most</a:t>
            </a:r>
            <a:r>
              <a:rPr lang="en-US" sz="3200" b="1" dirty="0">
                <a:ln w="0">
                  <a:noFill/>
                </a:ln>
                <a:solidFill>
                  <a:schemeClr val="tx1"/>
                </a:solidFill>
              </a:rPr>
              <a:t> frequently observed.</a:t>
            </a:r>
          </a:p>
          <a:p>
            <a:pPr marL="0" indent="0">
              <a:buNone/>
            </a:pPr>
            <a:endParaRPr lang="en-US" sz="3200" b="1" dirty="0">
              <a:ln w="0">
                <a:noFill/>
              </a:ln>
              <a:solidFill>
                <a:schemeClr val="tx1"/>
              </a:solidFill>
            </a:endParaRPr>
          </a:p>
          <a:p>
            <a:r>
              <a:rPr lang="en-US" sz="3200" b="1" dirty="0">
                <a:ln w="0">
                  <a:noFill/>
                </a:ln>
                <a:solidFill>
                  <a:schemeClr val="tx1"/>
                </a:solidFill>
              </a:rPr>
              <a:t>Escalating behaviors that violated the rights of others or bring the child into significant conflict with familial, educational, societal or authoritative figures.</a:t>
            </a:r>
          </a:p>
          <a:p>
            <a:endParaRPr lang="en-US" b="1" dirty="0"/>
          </a:p>
        </p:txBody>
      </p:sp>
      <p:sp>
        <p:nvSpPr>
          <p:cNvPr id="5" name="Slide Number Placeholder 4">
            <a:extLst>
              <a:ext uri="{FF2B5EF4-FFF2-40B4-BE49-F238E27FC236}">
                <a16:creationId xmlns:a16="http://schemas.microsoft.com/office/drawing/2014/main" id="{B8C21774-E342-D549-9DED-588DD60478BB}"/>
              </a:ext>
            </a:extLst>
          </p:cNvPr>
          <p:cNvSpPr>
            <a:spLocks noGrp="1"/>
          </p:cNvSpPr>
          <p:nvPr>
            <p:ph type="sldNum" sz="quarter" idx="12"/>
          </p:nvPr>
        </p:nvSpPr>
        <p:spPr/>
        <p:txBody>
          <a:bodyPr/>
          <a:lstStyle/>
          <a:p>
            <a:fld id="{81AABEA6-DF1B-3B43-B48E-542457B0AF13}" type="slidenum">
              <a:rPr lang="en-US" smtClean="0"/>
              <a:t>2</a:t>
            </a:fld>
            <a:endParaRPr lang="en-US" dirty="0"/>
          </a:p>
        </p:txBody>
      </p:sp>
    </p:spTree>
    <p:extLst>
      <p:ext uri="{BB962C8B-B14F-4D97-AF65-F5344CB8AC3E}">
        <p14:creationId xmlns:p14="http://schemas.microsoft.com/office/powerpoint/2010/main" val="316869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1000"/>
                            </p:stCondLst>
                            <p:childTnLst>
                              <p:par>
                                <p:cTn id="9" presetID="2" presetClass="entr" presetSubtype="4"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50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5B3F-E562-9140-917C-58E6C4BDC5A7}"/>
              </a:ext>
            </a:extLst>
          </p:cNvPr>
          <p:cNvSpPr>
            <a:spLocks noGrp="1"/>
          </p:cNvSpPr>
          <p:nvPr>
            <p:ph type="title"/>
          </p:nvPr>
        </p:nvSpPr>
        <p:spPr>
          <a:xfrm>
            <a:off x="677334" y="609600"/>
            <a:ext cx="9881398" cy="1320800"/>
          </a:xfrm>
        </p:spPr>
        <p:txBody>
          <a:bodyPr/>
          <a:lstStyle/>
          <a:p>
            <a:r>
              <a:rPr lang="en-US" b="1" dirty="0">
                <a:solidFill>
                  <a:schemeClr val="accent2">
                    <a:lumMod val="50000"/>
                  </a:schemeClr>
                </a:solidFill>
              </a:rPr>
              <a:t>How To Assist Children Cope With The Stresses and Resume a Normal Life:</a:t>
            </a:r>
          </a:p>
        </p:txBody>
      </p:sp>
      <p:sp>
        <p:nvSpPr>
          <p:cNvPr id="3" name="Content Placeholder 2">
            <a:extLst>
              <a:ext uri="{FF2B5EF4-FFF2-40B4-BE49-F238E27FC236}">
                <a16:creationId xmlns:a16="http://schemas.microsoft.com/office/drawing/2014/main" id="{DF8496E5-8A5D-5A4E-B78B-57351D38C747}"/>
              </a:ext>
            </a:extLst>
          </p:cNvPr>
          <p:cNvSpPr>
            <a:spLocks noGrp="1"/>
          </p:cNvSpPr>
          <p:nvPr>
            <p:ph idx="1"/>
          </p:nvPr>
        </p:nvSpPr>
        <p:spPr>
          <a:xfrm>
            <a:off x="801321" y="2160589"/>
            <a:ext cx="9288076" cy="4441689"/>
          </a:xfrm>
        </p:spPr>
        <p:txBody>
          <a:bodyPr>
            <a:normAutofit/>
          </a:bodyPr>
          <a:lstStyle/>
          <a:p>
            <a:r>
              <a:rPr lang="en-US" sz="2800" b="1" dirty="0"/>
              <a:t>Maintain family routines/consistency</a:t>
            </a:r>
          </a:p>
          <a:p>
            <a:r>
              <a:rPr lang="en-US" sz="2800" b="1" dirty="0"/>
              <a:t>Monitor screen time (TV and Computer)</a:t>
            </a:r>
          </a:p>
          <a:p>
            <a:r>
              <a:rPr lang="en-US" sz="2800" b="1" dirty="0"/>
              <a:t>Inform children of anticipated familial changes</a:t>
            </a:r>
          </a:p>
          <a:p>
            <a:r>
              <a:rPr lang="en-US" sz="2800" b="1" dirty="0"/>
              <a:t>Be an active listener</a:t>
            </a:r>
          </a:p>
          <a:p>
            <a:r>
              <a:rPr lang="en-US" sz="2800" b="1" dirty="0"/>
              <a:t>Recognize distress signs</a:t>
            </a:r>
          </a:p>
          <a:p>
            <a:r>
              <a:rPr lang="en-US" sz="2800" b="1" dirty="0"/>
              <a:t>Be the example of reason and stability</a:t>
            </a:r>
          </a:p>
          <a:p>
            <a:r>
              <a:rPr lang="en-US" sz="2800" b="1" dirty="0"/>
              <a:t>Seek help from healthcare, counselors, and school personnel when flags go up</a:t>
            </a:r>
          </a:p>
        </p:txBody>
      </p:sp>
      <p:sp>
        <p:nvSpPr>
          <p:cNvPr id="5" name="Slide Number Placeholder 4">
            <a:extLst>
              <a:ext uri="{FF2B5EF4-FFF2-40B4-BE49-F238E27FC236}">
                <a16:creationId xmlns:a16="http://schemas.microsoft.com/office/drawing/2014/main" id="{57487BAB-D026-3C4F-807F-53248068AAAE}"/>
              </a:ext>
            </a:extLst>
          </p:cNvPr>
          <p:cNvSpPr>
            <a:spLocks noGrp="1"/>
          </p:cNvSpPr>
          <p:nvPr>
            <p:ph type="sldNum" sz="quarter" idx="12"/>
          </p:nvPr>
        </p:nvSpPr>
        <p:spPr/>
        <p:txBody>
          <a:bodyPr/>
          <a:lstStyle/>
          <a:p>
            <a:fld id="{81AABEA6-DF1B-3B43-B48E-542457B0AF13}" type="slidenum">
              <a:rPr lang="en-US" smtClean="0"/>
              <a:t>20</a:t>
            </a:fld>
            <a:endParaRPr lang="en-US" dirty="0"/>
          </a:p>
        </p:txBody>
      </p:sp>
    </p:spTree>
    <p:extLst>
      <p:ext uri="{BB962C8B-B14F-4D97-AF65-F5344CB8AC3E}">
        <p14:creationId xmlns:p14="http://schemas.microsoft.com/office/powerpoint/2010/main" val="255387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2000"/>
                            </p:stCondLst>
                            <p:childTnLst>
                              <p:par>
                                <p:cTn id="8" presetID="10" presetClass="entr" presetSubtype="0" fill="hold" grpId="0"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par>
                          <p:cTn id="11" fill="hold">
                            <p:stCondLst>
                              <p:cond delay="4500"/>
                            </p:stCondLst>
                            <p:childTnLst>
                              <p:par>
                                <p:cTn id="12" presetID="10" presetClass="entr" presetSubtype="0" fill="hold" grpId="0" nodeType="after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childTnLst>
                          </p:cTn>
                        </p:par>
                        <p:par>
                          <p:cTn id="15" fill="hold">
                            <p:stCondLst>
                              <p:cond delay="7000"/>
                            </p:stCondLst>
                            <p:childTnLst>
                              <p:par>
                                <p:cTn id="16" presetID="10" presetClass="entr" presetSubtype="0" fill="hold" grpId="0" nodeType="afterEffect">
                                  <p:stCondLst>
                                    <p:cond delay="5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childTnLst>
                          </p:cTn>
                        </p:par>
                        <p:par>
                          <p:cTn id="19" fill="hold">
                            <p:stCondLst>
                              <p:cond delay="9500"/>
                            </p:stCondLst>
                            <p:childTnLst>
                              <p:par>
                                <p:cTn id="20" presetID="10" presetClass="entr" presetSubtype="0" fill="hold" grpId="0" nodeType="after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par>
                          <p:cTn id="23" fill="hold">
                            <p:stCondLst>
                              <p:cond delay="12000"/>
                            </p:stCondLst>
                            <p:childTnLst>
                              <p:par>
                                <p:cTn id="24" presetID="10" presetClass="entr" presetSubtype="0" fill="hold" grpId="0" nodeType="afterEffect">
                                  <p:stCondLst>
                                    <p:cond delay="50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000"/>
                                        <p:tgtEl>
                                          <p:spTgt spid="3">
                                            <p:txEl>
                                              <p:pRg st="4" end="4"/>
                                            </p:txEl>
                                          </p:spTgt>
                                        </p:tgtEl>
                                      </p:cBhvr>
                                    </p:animEffect>
                                  </p:childTnLst>
                                </p:cTn>
                              </p:par>
                            </p:childTnLst>
                          </p:cTn>
                        </p:par>
                        <p:par>
                          <p:cTn id="27" fill="hold">
                            <p:stCondLst>
                              <p:cond delay="14500"/>
                            </p:stCondLst>
                            <p:childTnLst>
                              <p:par>
                                <p:cTn id="28" presetID="10" presetClass="entr" presetSubtype="0" fill="hold" grpId="0" nodeType="afterEffect">
                                  <p:stCondLst>
                                    <p:cond delay="50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000"/>
                                        <p:tgtEl>
                                          <p:spTgt spid="3">
                                            <p:txEl>
                                              <p:pRg st="5" end="5"/>
                                            </p:txEl>
                                          </p:spTgt>
                                        </p:tgtEl>
                                      </p:cBhvr>
                                    </p:animEffect>
                                  </p:childTnLst>
                                </p:cTn>
                              </p:par>
                            </p:childTnLst>
                          </p:cTn>
                        </p:par>
                        <p:par>
                          <p:cTn id="31" fill="hold">
                            <p:stCondLst>
                              <p:cond delay="17000"/>
                            </p:stCondLst>
                            <p:childTnLst>
                              <p:par>
                                <p:cTn id="32" presetID="10" presetClass="entr" presetSubtype="0" fill="hold" grpId="0" nodeType="afterEffect">
                                  <p:stCondLst>
                                    <p:cond delay="50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1041"/>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5B3F-E562-9140-917C-58E6C4BDC5A7}"/>
              </a:ext>
            </a:extLst>
          </p:cNvPr>
          <p:cNvSpPr>
            <a:spLocks noGrp="1"/>
          </p:cNvSpPr>
          <p:nvPr>
            <p:ph type="title"/>
          </p:nvPr>
        </p:nvSpPr>
        <p:spPr>
          <a:xfrm>
            <a:off x="801321" y="255722"/>
            <a:ext cx="9881398" cy="1320800"/>
          </a:xfrm>
        </p:spPr>
        <p:txBody>
          <a:bodyPr/>
          <a:lstStyle/>
          <a:p>
            <a:r>
              <a:rPr lang="en-US" b="1" dirty="0">
                <a:solidFill>
                  <a:schemeClr val="accent2">
                    <a:lumMod val="50000"/>
                  </a:schemeClr>
                </a:solidFill>
              </a:rPr>
              <a:t>College Students Are Struggling Also:</a:t>
            </a:r>
          </a:p>
        </p:txBody>
      </p:sp>
      <p:sp>
        <p:nvSpPr>
          <p:cNvPr id="3" name="Content Placeholder 2">
            <a:extLst>
              <a:ext uri="{FF2B5EF4-FFF2-40B4-BE49-F238E27FC236}">
                <a16:creationId xmlns:a16="http://schemas.microsoft.com/office/drawing/2014/main" id="{DF8496E5-8A5D-5A4E-B78B-57351D38C747}"/>
              </a:ext>
            </a:extLst>
          </p:cNvPr>
          <p:cNvSpPr>
            <a:spLocks noGrp="1"/>
          </p:cNvSpPr>
          <p:nvPr>
            <p:ph idx="1"/>
          </p:nvPr>
        </p:nvSpPr>
        <p:spPr>
          <a:xfrm>
            <a:off x="801321" y="1237129"/>
            <a:ext cx="9288076" cy="5365149"/>
          </a:xfrm>
        </p:spPr>
        <p:txBody>
          <a:bodyPr>
            <a:normAutofit fontScale="92500" lnSpcReduction="20000"/>
          </a:bodyPr>
          <a:lstStyle/>
          <a:p>
            <a:r>
              <a:rPr lang="en-US" sz="2800" b="1" dirty="0"/>
              <a:t>Anxiety and depression are on the rise according to a new BestColleges.com survey,  95% have experienced negative mental health symptoms due to the pandemic</a:t>
            </a:r>
          </a:p>
          <a:p>
            <a:endParaRPr lang="en-US" sz="2800" b="1" dirty="0"/>
          </a:p>
          <a:p>
            <a:r>
              <a:rPr lang="en-US" sz="2800" b="1" dirty="0"/>
              <a:t>According to a Boston University study of 33,000 undergraduate students, 83% said that worsened mental health had negatively affected their academics</a:t>
            </a:r>
          </a:p>
          <a:p>
            <a:endParaRPr lang="en-US" sz="2800" b="1" dirty="0"/>
          </a:p>
          <a:p>
            <a:r>
              <a:rPr lang="en-US" sz="2800" b="1" dirty="0"/>
              <a:t>Isolation and online learning worsen the college student mental health crisis. .  A study done at the University of North Carolina at Chapel Hill found that the mental health crisis among college students is associated with distanced learning and social isolation more than any other stressor, including fears over Covid-19.</a:t>
            </a:r>
          </a:p>
        </p:txBody>
      </p:sp>
      <p:sp>
        <p:nvSpPr>
          <p:cNvPr id="5" name="Slide Number Placeholder 4">
            <a:extLst>
              <a:ext uri="{FF2B5EF4-FFF2-40B4-BE49-F238E27FC236}">
                <a16:creationId xmlns:a16="http://schemas.microsoft.com/office/drawing/2014/main" id="{57487BAB-D026-3C4F-807F-53248068AAAE}"/>
              </a:ext>
            </a:extLst>
          </p:cNvPr>
          <p:cNvSpPr>
            <a:spLocks noGrp="1"/>
          </p:cNvSpPr>
          <p:nvPr>
            <p:ph type="sldNum" sz="quarter" idx="12"/>
          </p:nvPr>
        </p:nvSpPr>
        <p:spPr/>
        <p:txBody>
          <a:bodyPr/>
          <a:lstStyle/>
          <a:p>
            <a:fld id="{81AABEA6-DF1B-3B43-B48E-542457B0AF13}" type="slidenum">
              <a:rPr lang="en-US" smtClean="0"/>
              <a:t>21</a:t>
            </a:fld>
            <a:endParaRPr lang="en-US" dirty="0"/>
          </a:p>
        </p:txBody>
      </p:sp>
    </p:spTree>
    <p:extLst>
      <p:ext uri="{BB962C8B-B14F-4D97-AF65-F5344CB8AC3E}">
        <p14:creationId xmlns:p14="http://schemas.microsoft.com/office/powerpoint/2010/main" val="221645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500"/>
                            </p:stCondLst>
                            <p:childTnLst>
                              <p:par>
                                <p:cTn id="8" presetID="10" presetClass="entr" presetSubtype="0" fill="hold" grpId="0"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par>
                          <p:cTn id="11" fill="hold">
                            <p:stCondLst>
                              <p:cond delay="4000"/>
                            </p:stCondLst>
                            <p:childTnLst>
                              <p:par>
                                <p:cTn id="12" presetID="10" presetClass="entr" presetSubtype="0" fill="hold" grpId="0" nodeType="afterEffect">
                                  <p:stCondLst>
                                    <p:cond delay="5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2000"/>
                                        <p:tgtEl>
                                          <p:spTgt spid="3">
                                            <p:txEl>
                                              <p:pRg st="2" end="2"/>
                                            </p:txEl>
                                          </p:spTgt>
                                        </p:tgtEl>
                                      </p:cBhvr>
                                    </p:animEffect>
                                  </p:childTnLst>
                                </p:cTn>
                              </p:par>
                            </p:childTnLst>
                          </p:cTn>
                        </p:par>
                        <p:par>
                          <p:cTn id="15" fill="hold">
                            <p:stCondLst>
                              <p:cond delay="6500"/>
                            </p:stCondLst>
                            <p:childTnLst>
                              <p:par>
                                <p:cTn id="16" presetID="10" presetClass="entr" presetSubtype="0" fill="hold" grpId="0" nodeType="afterEffect">
                                  <p:stCondLst>
                                    <p:cond delay="50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5B3F-E562-9140-917C-58E6C4BDC5A7}"/>
              </a:ext>
            </a:extLst>
          </p:cNvPr>
          <p:cNvSpPr>
            <a:spLocks noGrp="1"/>
          </p:cNvSpPr>
          <p:nvPr>
            <p:ph type="title"/>
          </p:nvPr>
        </p:nvSpPr>
        <p:spPr>
          <a:xfrm>
            <a:off x="801321" y="99176"/>
            <a:ext cx="9881398" cy="867459"/>
          </a:xfrm>
        </p:spPr>
        <p:txBody>
          <a:bodyPr/>
          <a:lstStyle/>
          <a:p>
            <a:r>
              <a:rPr lang="en-US" b="1" dirty="0">
                <a:solidFill>
                  <a:schemeClr val="accent2">
                    <a:lumMod val="50000"/>
                  </a:schemeClr>
                </a:solidFill>
              </a:rPr>
              <a:t>College Students Are Struggling Also:</a:t>
            </a:r>
          </a:p>
        </p:txBody>
      </p:sp>
      <p:sp>
        <p:nvSpPr>
          <p:cNvPr id="3" name="Content Placeholder 2">
            <a:extLst>
              <a:ext uri="{FF2B5EF4-FFF2-40B4-BE49-F238E27FC236}">
                <a16:creationId xmlns:a16="http://schemas.microsoft.com/office/drawing/2014/main" id="{DF8496E5-8A5D-5A4E-B78B-57351D38C747}"/>
              </a:ext>
            </a:extLst>
          </p:cNvPr>
          <p:cNvSpPr>
            <a:spLocks noGrp="1"/>
          </p:cNvSpPr>
          <p:nvPr>
            <p:ph idx="1"/>
          </p:nvPr>
        </p:nvSpPr>
        <p:spPr>
          <a:xfrm>
            <a:off x="801321" y="876991"/>
            <a:ext cx="9288076" cy="5855506"/>
          </a:xfrm>
        </p:spPr>
        <p:txBody>
          <a:bodyPr>
            <a:noAutofit/>
          </a:bodyPr>
          <a:lstStyle/>
          <a:p>
            <a:r>
              <a:rPr lang="en-US" sz="3200" b="1" dirty="0"/>
              <a:t>Working out less and eating worse produce negative feedback for stressed students</a:t>
            </a:r>
          </a:p>
          <a:p>
            <a:r>
              <a:rPr lang="en-US" sz="3200" b="1" dirty="0"/>
              <a:t>Trouble concentrating, managing their time, and keeping up the momentum to graduate</a:t>
            </a:r>
          </a:p>
          <a:p>
            <a:r>
              <a:rPr lang="en-US" sz="3200" b="1" dirty="0"/>
              <a:t>Professors, administrators, school mental health practitioners may not be on campus and as readily available</a:t>
            </a:r>
          </a:p>
          <a:p>
            <a:r>
              <a:rPr lang="en-US" sz="3200" b="1" dirty="0"/>
              <a:t>College mental health and counseling centers may not be ready for the influx of needy students.  Long wait times and understaffing may be issues	</a:t>
            </a:r>
          </a:p>
        </p:txBody>
      </p:sp>
      <p:sp>
        <p:nvSpPr>
          <p:cNvPr id="5" name="Slide Number Placeholder 4">
            <a:extLst>
              <a:ext uri="{FF2B5EF4-FFF2-40B4-BE49-F238E27FC236}">
                <a16:creationId xmlns:a16="http://schemas.microsoft.com/office/drawing/2014/main" id="{57487BAB-D026-3C4F-807F-53248068AAAE}"/>
              </a:ext>
            </a:extLst>
          </p:cNvPr>
          <p:cNvSpPr>
            <a:spLocks noGrp="1"/>
          </p:cNvSpPr>
          <p:nvPr>
            <p:ph type="sldNum" sz="quarter" idx="12"/>
          </p:nvPr>
        </p:nvSpPr>
        <p:spPr/>
        <p:txBody>
          <a:bodyPr/>
          <a:lstStyle/>
          <a:p>
            <a:fld id="{81AABEA6-DF1B-3B43-B48E-542457B0AF13}" type="slidenum">
              <a:rPr lang="en-US" smtClean="0"/>
              <a:t>22</a:t>
            </a:fld>
            <a:endParaRPr lang="en-US" dirty="0"/>
          </a:p>
        </p:txBody>
      </p:sp>
    </p:spTree>
    <p:extLst>
      <p:ext uri="{BB962C8B-B14F-4D97-AF65-F5344CB8AC3E}">
        <p14:creationId xmlns:p14="http://schemas.microsoft.com/office/powerpoint/2010/main" val="388754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500"/>
                            </p:stCondLst>
                            <p:childTnLst>
                              <p:par>
                                <p:cTn id="8" presetID="10" presetClass="entr" presetSubtype="0" fill="hold" grpId="0"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par>
                          <p:cTn id="11" fill="hold">
                            <p:stCondLst>
                              <p:cond delay="4500"/>
                            </p:stCondLst>
                            <p:childTnLst>
                              <p:par>
                                <p:cTn id="12" presetID="10" presetClass="entr" presetSubtype="0" fill="hold" grpId="0"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childTnLst>
                          </p:cTn>
                        </p:par>
                        <p:par>
                          <p:cTn id="15" fill="hold">
                            <p:stCondLst>
                              <p:cond delay="7500"/>
                            </p:stCondLst>
                            <p:childTnLst>
                              <p:par>
                                <p:cTn id="16" presetID="10" presetClass="entr" presetSubtype="0" fill="hold" grpId="0" nodeType="afterEffect">
                                  <p:stCondLst>
                                    <p:cond delay="1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childTnLst>
                          </p:cTn>
                        </p:par>
                        <p:par>
                          <p:cTn id="19" fill="hold">
                            <p:stCondLst>
                              <p:cond delay="10500"/>
                            </p:stCondLst>
                            <p:childTnLst>
                              <p:par>
                                <p:cTn id="20" presetID="10" presetClass="entr" presetSubtype="0" fill="hold" grpId="0" nodeType="after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989D-782B-024B-9E49-ADB3F50D9AC2}"/>
              </a:ext>
            </a:extLst>
          </p:cNvPr>
          <p:cNvSpPr>
            <a:spLocks noGrp="1"/>
          </p:cNvSpPr>
          <p:nvPr>
            <p:ph type="title"/>
          </p:nvPr>
        </p:nvSpPr>
        <p:spPr/>
        <p:txBody>
          <a:bodyPr>
            <a:normAutofit/>
          </a:bodyPr>
          <a:lstStyle/>
          <a:p>
            <a:r>
              <a:rPr lang="en-US" sz="4800" b="1" dirty="0">
                <a:solidFill>
                  <a:schemeClr val="accent2">
                    <a:lumMod val="75000"/>
                  </a:schemeClr>
                </a:solidFill>
              </a:rPr>
              <a:t>There Are Some Positives:</a:t>
            </a:r>
          </a:p>
        </p:txBody>
      </p:sp>
      <p:sp>
        <p:nvSpPr>
          <p:cNvPr id="3" name="Content Placeholder 2">
            <a:extLst>
              <a:ext uri="{FF2B5EF4-FFF2-40B4-BE49-F238E27FC236}">
                <a16:creationId xmlns:a16="http://schemas.microsoft.com/office/drawing/2014/main" id="{D7999A00-4A53-744A-A44D-A7A811883518}"/>
              </a:ext>
            </a:extLst>
          </p:cNvPr>
          <p:cNvSpPr>
            <a:spLocks noGrp="1"/>
          </p:cNvSpPr>
          <p:nvPr>
            <p:ph idx="1"/>
          </p:nvPr>
        </p:nvSpPr>
        <p:spPr>
          <a:xfrm>
            <a:off x="677334" y="2160589"/>
            <a:ext cx="10833348" cy="4087811"/>
          </a:xfrm>
        </p:spPr>
        <p:txBody>
          <a:bodyPr>
            <a:normAutofit/>
          </a:bodyPr>
          <a:lstStyle/>
          <a:p>
            <a:r>
              <a:rPr lang="en-US" sz="3600" b="1" dirty="0"/>
              <a:t>Renewed appreciation of their family – perhaps more Facetime with relatives</a:t>
            </a:r>
            <a:br>
              <a:rPr lang="en-US" sz="3600" b="1" dirty="0"/>
            </a:br>
            <a:endParaRPr lang="en-US" sz="3600" b="1" dirty="0"/>
          </a:p>
          <a:p>
            <a:r>
              <a:rPr lang="en-US" sz="3600" b="1" dirty="0"/>
              <a:t>Slowed down their hectic lives</a:t>
            </a:r>
            <a:br>
              <a:rPr lang="en-US" sz="3600" b="1" dirty="0"/>
            </a:br>
            <a:endParaRPr lang="en-US" sz="3600" b="1" dirty="0"/>
          </a:p>
          <a:p>
            <a:r>
              <a:rPr lang="en-US" sz="3600" b="1" dirty="0"/>
              <a:t>Became more reflective about values</a:t>
            </a:r>
          </a:p>
          <a:p>
            <a:endParaRPr lang="en-US" sz="3600" b="1" dirty="0"/>
          </a:p>
          <a:p>
            <a:endParaRPr lang="en-US" sz="2400" dirty="0"/>
          </a:p>
        </p:txBody>
      </p:sp>
      <p:sp>
        <p:nvSpPr>
          <p:cNvPr id="5" name="Slide Number Placeholder 4">
            <a:extLst>
              <a:ext uri="{FF2B5EF4-FFF2-40B4-BE49-F238E27FC236}">
                <a16:creationId xmlns:a16="http://schemas.microsoft.com/office/drawing/2014/main" id="{D34CACE7-8229-D94B-A932-6712E5A0CF55}"/>
              </a:ext>
            </a:extLst>
          </p:cNvPr>
          <p:cNvSpPr>
            <a:spLocks noGrp="1"/>
          </p:cNvSpPr>
          <p:nvPr>
            <p:ph type="sldNum" sz="quarter" idx="12"/>
          </p:nvPr>
        </p:nvSpPr>
        <p:spPr/>
        <p:txBody>
          <a:bodyPr/>
          <a:lstStyle/>
          <a:p>
            <a:fld id="{81AABEA6-DF1B-3B43-B48E-542457B0AF13}" type="slidenum">
              <a:rPr lang="en-US" smtClean="0"/>
              <a:t>23</a:t>
            </a:fld>
            <a:endParaRPr lang="en-US" dirty="0"/>
          </a:p>
        </p:txBody>
      </p:sp>
    </p:spTree>
    <p:extLst>
      <p:ext uri="{BB962C8B-B14F-4D97-AF65-F5344CB8AC3E}">
        <p14:creationId xmlns:p14="http://schemas.microsoft.com/office/powerpoint/2010/main" val="383947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ppt_w</p:attrName>
                                        </p:attrNameLst>
                                      </p:cBhvr>
                                      <p:tavLst>
                                        <p:tav tm="0" fmla="#ppt_w*sin(2.5*pi*$)">
                                          <p:val>
                                            <p:fltVal val="0"/>
                                          </p:val>
                                        </p:tav>
                                        <p:tav tm="100000">
                                          <p:val>
                                            <p:fltVal val="1"/>
                                          </p:val>
                                        </p:tav>
                                      </p:tavLst>
                                    </p:anim>
                                    <p:anim calcmode="lin" valueType="num">
                                      <p:cBhvr>
                                        <p:cTn id="9" dur="3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3500"/>
                            </p:stCondLst>
                            <p:childTnLst>
                              <p:par>
                                <p:cTn id="11" presetID="17" presetClass="entr" presetSubtype="10" fill="hold" grpId="0" nodeType="after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5" fill="hold">
                            <p:stCondLst>
                              <p:cond delay="5500"/>
                            </p:stCondLst>
                            <p:childTnLst>
                              <p:par>
                                <p:cTn id="16" presetID="17" presetClass="entr" presetSubtype="10" fill="hold" grpId="0" nodeType="afterEffect">
                                  <p:stCondLst>
                                    <p:cond delay="100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20" fill="hold">
                            <p:stCondLst>
                              <p:cond delay="7500"/>
                            </p:stCondLst>
                            <p:childTnLst>
                              <p:par>
                                <p:cTn id="21" presetID="17" presetClass="entr" presetSubtype="10" fill="hold" grpId="0" nodeType="afterEffect">
                                  <p:stCondLst>
                                    <p:cond delay="100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00F0-11D3-3448-8B44-A70F2DA28FC1}"/>
              </a:ext>
            </a:extLst>
          </p:cNvPr>
          <p:cNvSpPr>
            <a:spLocks noGrp="1"/>
          </p:cNvSpPr>
          <p:nvPr>
            <p:ph type="title"/>
          </p:nvPr>
        </p:nvSpPr>
        <p:spPr/>
        <p:txBody>
          <a:bodyPr>
            <a:normAutofit/>
          </a:bodyPr>
          <a:lstStyle/>
          <a:p>
            <a:r>
              <a:rPr lang="en-US" sz="6600" b="1" dirty="0">
                <a:solidFill>
                  <a:srgbClr val="0070C0"/>
                </a:solidFill>
              </a:rPr>
              <a:t>LCWA Website:</a:t>
            </a:r>
          </a:p>
        </p:txBody>
      </p:sp>
      <p:sp>
        <p:nvSpPr>
          <p:cNvPr id="3" name="Content Placeholder 2">
            <a:extLst>
              <a:ext uri="{FF2B5EF4-FFF2-40B4-BE49-F238E27FC236}">
                <a16:creationId xmlns:a16="http://schemas.microsoft.com/office/drawing/2014/main" id="{B3A12B9F-D4F5-C54A-A30B-C85E441D0B41}"/>
              </a:ext>
            </a:extLst>
          </p:cNvPr>
          <p:cNvSpPr>
            <a:spLocks noGrp="1"/>
          </p:cNvSpPr>
          <p:nvPr>
            <p:ph idx="1"/>
          </p:nvPr>
        </p:nvSpPr>
        <p:spPr>
          <a:xfrm>
            <a:off x="176983" y="3185652"/>
            <a:ext cx="11710218" cy="2005780"/>
          </a:xfrm>
        </p:spPr>
        <p:txBody>
          <a:bodyPr>
            <a:normAutofit/>
          </a:bodyPr>
          <a:lstStyle/>
          <a:p>
            <a:r>
              <a:rPr lang="en-US" sz="8000" dirty="0">
                <a:solidFill>
                  <a:srgbClr val="002060"/>
                </a:solidFill>
                <a:hlinkClick r:id="rId2">
                  <a:extLst>
                    <a:ext uri="{A12FA001-AC4F-418D-AE19-62706E023703}">
                      <ahyp:hlinkClr xmlns:ahyp="http://schemas.microsoft.com/office/drawing/2018/hyperlinkcolor" val="tx"/>
                    </a:ext>
                  </a:extLst>
                </a:hlinkClick>
              </a:rPr>
              <a:t>www.lcwadvocacy.org</a:t>
            </a:r>
            <a:endParaRPr lang="en-US" sz="8000" dirty="0">
              <a:solidFill>
                <a:srgbClr val="002060"/>
              </a:solidFill>
            </a:endParaRPr>
          </a:p>
          <a:p>
            <a:endParaRPr lang="en-US" sz="2400" dirty="0"/>
          </a:p>
        </p:txBody>
      </p:sp>
      <p:sp>
        <p:nvSpPr>
          <p:cNvPr id="4" name="Slide Number Placeholder 3">
            <a:extLst>
              <a:ext uri="{FF2B5EF4-FFF2-40B4-BE49-F238E27FC236}">
                <a16:creationId xmlns:a16="http://schemas.microsoft.com/office/drawing/2014/main" id="{99EE5E44-1511-1D49-B8F6-BB6A0C1FAD8C}"/>
              </a:ext>
            </a:extLst>
          </p:cNvPr>
          <p:cNvSpPr>
            <a:spLocks noGrp="1"/>
          </p:cNvSpPr>
          <p:nvPr>
            <p:ph type="sldNum" sz="quarter" idx="12"/>
          </p:nvPr>
        </p:nvSpPr>
        <p:spPr/>
        <p:txBody>
          <a:bodyPr/>
          <a:lstStyle/>
          <a:p>
            <a:fld id="{81AABEA6-DF1B-3B43-B48E-542457B0AF13}" type="slidenum">
              <a:rPr lang="en-US" smtClean="0"/>
              <a:t>24</a:t>
            </a:fld>
            <a:endParaRPr lang="en-US" dirty="0"/>
          </a:p>
        </p:txBody>
      </p:sp>
    </p:spTree>
    <p:extLst>
      <p:ext uri="{BB962C8B-B14F-4D97-AF65-F5344CB8AC3E}">
        <p14:creationId xmlns:p14="http://schemas.microsoft.com/office/powerpoint/2010/main" val="2892860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rgbClr val="00B0F0"/>
          </a:fgClr>
          <a:bgClr>
            <a:schemeClr val="tx2">
              <a:lumMod val="20000"/>
              <a:lumOff val="80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953C6-621D-ED4A-B02B-087879F693B3}"/>
              </a:ext>
            </a:extLst>
          </p:cNvPr>
          <p:cNvSpPr>
            <a:spLocks noGrp="1"/>
          </p:cNvSpPr>
          <p:nvPr>
            <p:ph type="title"/>
          </p:nvPr>
        </p:nvSpPr>
        <p:spPr>
          <a:pattFill prst="pct5">
            <a:fgClr>
              <a:srgbClr val="00B0F0"/>
            </a:fgClr>
            <a:bgClr>
              <a:schemeClr val="bg1"/>
            </a:bgClr>
          </a:pattFill>
        </p:spPr>
        <p:txBody>
          <a:bodyPr/>
          <a:lstStyle/>
          <a:p>
            <a:r>
              <a:rPr lang="en-US" b="1" dirty="0">
                <a:solidFill>
                  <a:srgbClr val="0070C0"/>
                </a:solidFill>
              </a:rPr>
              <a:t>The Pandemic:</a:t>
            </a:r>
          </a:p>
        </p:txBody>
      </p:sp>
      <p:sp>
        <p:nvSpPr>
          <p:cNvPr id="3" name="Content Placeholder 2">
            <a:extLst>
              <a:ext uri="{FF2B5EF4-FFF2-40B4-BE49-F238E27FC236}">
                <a16:creationId xmlns:a16="http://schemas.microsoft.com/office/drawing/2014/main" id="{462D08C4-4B59-B547-A633-B5C40BDD92BD}"/>
              </a:ext>
            </a:extLst>
          </p:cNvPr>
          <p:cNvSpPr>
            <a:spLocks noGrp="1"/>
          </p:cNvSpPr>
          <p:nvPr>
            <p:ph idx="1"/>
          </p:nvPr>
        </p:nvSpPr>
        <p:spPr>
          <a:xfrm>
            <a:off x="677334" y="2160588"/>
            <a:ext cx="8596668" cy="4491224"/>
          </a:xfrm>
          <a:solidFill>
            <a:schemeClr val="bg1"/>
          </a:solidFill>
        </p:spPr>
        <p:txBody>
          <a:bodyPr/>
          <a:lstStyle/>
          <a:p>
            <a:r>
              <a:rPr lang="en-US" sz="2400" dirty="0"/>
              <a:t>Lockdowns</a:t>
            </a:r>
          </a:p>
          <a:p>
            <a:r>
              <a:rPr lang="en-US" sz="2400" dirty="0"/>
              <a:t>Masks</a:t>
            </a:r>
          </a:p>
          <a:p>
            <a:r>
              <a:rPr lang="en-US" sz="2400" dirty="0"/>
              <a:t>Social Distancing</a:t>
            </a:r>
          </a:p>
          <a:p>
            <a:r>
              <a:rPr lang="en-US" sz="2400" dirty="0"/>
              <a:t>Isolation</a:t>
            </a:r>
          </a:p>
          <a:p>
            <a:r>
              <a:rPr lang="en-US" sz="2400" dirty="0"/>
              <a:t>Joblessness</a:t>
            </a:r>
          </a:p>
          <a:p>
            <a:r>
              <a:rPr lang="en-US" sz="2400" dirty="0"/>
              <a:t>Loss of Business</a:t>
            </a:r>
          </a:p>
          <a:p>
            <a:r>
              <a:rPr lang="en-US" sz="2400" dirty="0"/>
              <a:t>School Closings</a:t>
            </a:r>
          </a:p>
          <a:p>
            <a:r>
              <a:rPr lang="en-US" sz="2400" dirty="0"/>
              <a:t>Childcare</a:t>
            </a:r>
          </a:p>
          <a:p>
            <a:r>
              <a:rPr lang="en-US" sz="2400" dirty="0"/>
              <a:t>Online learning</a:t>
            </a:r>
            <a:endParaRPr lang="en-US" dirty="0"/>
          </a:p>
        </p:txBody>
      </p:sp>
      <p:sp>
        <p:nvSpPr>
          <p:cNvPr id="5" name="Slide Number Placeholder 4">
            <a:extLst>
              <a:ext uri="{FF2B5EF4-FFF2-40B4-BE49-F238E27FC236}">
                <a16:creationId xmlns:a16="http://schemas.microsoft.com/office/drawing/2014/main" id="{B8C21774-E342-D549-9DED-588DD60478BB}"/>
              </a:ext>
            </a:extLst>
          </p:cNvPr>
          <p:cNvSpPr>
            <a:spLocks noGrp="1"/>
          </p:cNvSpPr>
          <p:nvPr>
            <p:ph type="sldNum" sz="quarter" idx="12"/>
          </p:nvPr>
        </p:nvSpPr>
        <p:spPr/>
        <p:txBody>
          <a:bodyPr/>
          <a:lstStyle/>
          <a:p>
            <a:fld id="{81AABEA6-DF1B-3B43-B48E-542457B0AF13}" type="slidenum">
              <a:rPr lang="en-US" smtClean="0"/>
              <a:t>3</a:t>
            </a:fld>
            <a:endParaRPr lang="en-US" dirty="0"/>
          </a:p>
        </p:txBody>
      </p:sp>
      <p:pic>
        <p:nvPicPr>
          <p:cNvPr id="8" name="Picture 7">
            <a:extLst>
              <a:ext uri="{FF2B5EF4-FFF2-40B4-BE49-F238E27FC236}">
                <a16:creationId xmlns:a16="http://schemas.microsoft.com/office/drawing/2014/main" id="{2C370885-256C-AE47-81B8-012090648BF6}"/>
              </a:ext>
            </a:extLst>
          </p:cNvPr>
          <p:cNvPicPr>
            <a:picLocks noChangeAspect="1"/>
          </p:cNvPicPr>
          <p:nvPr/>
        </p:nvPicPr>
        <p:blipFill>
          <a:blip r:embed="rId2">
            <a:alphaModFix amt="30000"/>
          </a:blip>
          <a:stretch>
            <a:fillRect/>
          </a:stretch>
        </p:blipFill>
        <p:spPr>
          <a:xfrm>
            <a:off x="2161215" y="527786"/>
            <a:ext cx="10597466" cy="5696138"/>
          </a:xfrm>
          <a:prstGeom prst="rect">
            <a:avLst/>
          </a:prstGeom>
        </p:spPr>
      </p:pic>
    </p:spTree>
    <p:extLst>
      <p:ext uri="{BB962C8B-B14F-4D97-AF65-F5344CB8AC3E}">
        <p14:creationId xmlns:p14="http://schemas.microsoft.com/office/powerpoint/2010/main" val="1272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9" presetClass="entr" presetSubtype="0" repeatCount="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0"/>
                                        <p:tgtEl>
                                          <p:spTgt spid="8"/>
                                        </p:tgtEl>
                                      </p:cBhvr>
                                    </p:animEffect>
                                  </p:childTnLst>
                                </p:cTn>
                              </p:par>
                            </p:childTnLst>
                          </p:cTn>
                        </p:par>
                        <p:par>
                          <p:cTn id="11" fill="hold">
                            <p:stCondLst>
                              <p:cond delay="5000"/>
                            </p:stCondLst>
                            <p:childTnLst>
                              <p:par>
                                <p:cTn id="12" presetID="2" presetClass="entr" presetSubtype="4" fill="hold" grpId="0" nodeType="afterEffect">
                                  <p:stCondLst>
                                    <p:cond delay="50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10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1000" fill="hold"/>
                                        <p:tgtEl>
                                          <p:spTgt spid="3">
                                            <p:bg/>
                                          </p:spTgt>
                                        </p:tgtEl>
                                        <p:attrNameLst>
                                          <p:attrName>ppt_y</p:attrName>
                                        </p:attrNameLst>
                                      </p:cBhvr>
                                      <p:tavLst>
                                        <p:tav tm="0">
                                          <p:val>
                                            <p:strVal val="1+#ppt_h/2"/>
                                          </p:val>
                                        </p:tav>
                                        <p:tav tm="100000">
                                          <p:val>
                                            <p:strVal val="#ppt_y"/>
                                          </p:val>
                                        </p:tav>
                                      </p:tavLst>
                                    </p:anim>
                                  </p:childTnLst>
                                </p:cTn>
                              </p:par>
                            </p:childTnLst>
                          </p:cTn>
                        </p:par>
                        <p:par>
                          <p:cTn id="16" fill="hold">
                            <p:stCondLst>
                              <p:cond delay="6500"/>
                            </p:stCondLst>
                            <p:childTnLst>
                              <p:par>
                                <p:cTn id="17" presetID="2" presetClass="entr" presetSubtype="4" fill="hold" grpId="0" nodeType="afterEffect">
                                  <p:stCondLst>
                                    <p:cond delay="50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8000"/>
                            </p:stCondLst>
                            <p:childTnLst>
                              <p:par>
                                <p:cTn id="22" presetID="2" presetClass="entr" presetSubtype="4" fill="hold" grpId="0" nodeType="afterEffect">
                                  <p:stCondLst>
                                    <p:cond delay="50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9500"/>
                            </p:stCondLst>
                            <p:childTnLst>
                              <p:par>
                                <p:cTn id="27" presetID="2" presetClass="entr" presetSubtype="4" fill="hold" grpId="0" nodeType="afterEffect">
                                  <p:stCondLst>
                                    <p:cond delay="50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1000"/>
                            </p:stCondLst>
                            <p:childTnLst>
                              <p:par>
                                <p:cTn id="32" presetID="2" presetClass="entr" presetSubtype="4" fill="hold" grpId="0" nodeType="afterEffect">
                                  <p:stCondLst>
                                    <p:cond delay="50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6" fill="hold">
                            <p:stCondLst>
                              <p:cond delay="12500"/>
                            </p:stCondLst>
                            <p:childTnLst>
                              <p:par>
                                <p:cTn id="37" presetID="2" presetClass="entr" presetSubtype="4" fill="hold" grpId="0" nodeType="afterEffect">
                                  <p:stCondLst>
                                    <p:cond delay="50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4000"/>
                            </p:stCondLst>
                            <p:childTnLst>
                              <p:par>
                                <p:cTn id="42" presetID="2" presetClass="entr" presetSubtype="4" fill="hold" grpId="0" nodeType="afterEffect">
                                  <p:stCondLst>
                                    <p:cond delay="50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6" fill="hold">
                            <p:stCondLst>
                              <p:cond delay="15500"/>
                            </p:stCondLst>
                            <p:childTnLst>
                              <p:par>
                                <p:cTn id="47" presetID="2" presetClass="entr" presetSubtype="4" fill="hold" grpId="0" nodeType="afterEffect">
                                  <p:stCondLst>
                                    <p:cond delay="50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51" fill="hold">
                            <p:stCondLst>
                              <p:cond delay="17000"/>
                            </p:stCondLst>
                            <p:childTnLst>
                              <p:par>
                                <p:cTn id="52" presetID="2" presetClass="entr" presetSubtype="4" fill="hold" grpId="0" nodeType="afterEffect">
                                  <p:stCondLst>
                                    <p:cond delay="50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56" fill="hold">
                            <p:stCondLst>
                              <p:cond delay="18500"/>
                            </p:stCondLst>
                            <p:childTnLst>
                              <p:par>
                                <p:cTn id="57" presetID="2" presetClass="entr" presetSubtype="4" fill="hold" grpId="0" nodeType="afterEffect">
                                  <p:stCondLst>
                                    <p:cond delay="50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0"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3949-0D0A-FA4A-9750-881915F3422D}"/>
              </a:ext>
            </a:extLst>
          </p:cNvPr>
          <p:cNvSpPr>
            <a:spLocks noGrp="1"/>
          </p:cNvSpPr>
          <p:nvPr>
            <p:ph type="title"/>
          </p:nvPr>
        </p:nvSpPr>
        <p:spPr>
          <a:xfrm>
            <a:off x="677334" y="167813"/>
            <a:ext cx="8596668" cy="739627"/>
          </a:xfrm>
        </p:spPr>
        <p:txBody>
          <a:bodyPr>
            <a:normAutofit fontScale="90000"/>
          </a:bodyPr>
          <a:lstStyle/>
          <a:p>
            <a:r>
              <a:rPr lang="en-US" sz="4800" b="1" dirty="0">
                <a:solidFill>
                  <a:srgbClr val="002060"/>
                </a:solidFill>
              </a:rPr>
              <a:t>Stress:	</a:t>
            </a:r>
          </a:p>
        </p:txBody>
      </p:sp>
      <p:sp>
        <p:nvSpPr>
          <p:cNvPr id="3" name="Content Placeholder 2">
            <a:extLst>
              <a:ext uri="{FF2B5EF4-FFF2-40B4-BE49-F238E27FC236}">
                <a16:creationId xmlns:a16="http://schemas.microsoft.com/office/drawing/2014/main" id="{0E1F4413-E869-BA46-B921-7B3F3B887E15}"/>
              </a:ext>
            </a:extLst>
          </p:cNvPr>
          <p:cNvSpPr>
            <a:spLocks noGrp="1"/>
          </p:cNvSpPr>
          <p:nvPr>
            <p:ph idx="1"/>
          </p:nvPr>
        </p:nvSpPr>
        <p:spPr>
          <a:xfrm>
            <a:off x="442452" y="1061884"/>
            <a:ext cx="11356258" cy="5628303"/>
          </a:xfrm>
        </p:spPr>
        <p:txBody>
          <a:bodyPr>
            <a:noAutofit/>
          </a:bodyPr>
          <a:lstStyle/>
          <a:p>
            <a:r>
              <a:rPr lang="en-US" sz="3200" b="1" dirty="0">
                <a:solidFill>
                  <a:srgbClr val="0070C0"/>
                </a:solidFill>
              </a:rPr>
              <a:t>Not all children react to stress in the same way</a:t>
            </a:r>
          </a:p>
          <a:p>
            <a:pPr marL="0" indent="0">
              <a:buNone/>
            </a:pPr>
            <a:r>
              <a:rPr lang="en-US" sz="3200" b="1" dirty="0">
                <a:solidFill>
                  <a:srgbClr val="0070C0"/>
                </a:solidFill>
              </a:rPr>
              <a:t> </a:t>
            </a:r>
          </a:p>
          <a:p>
            <a:pPr lvl="1"/>
            <a:r>
              <a:rPr lang="en-US" sz="2800" b="1" dirty="0">
                <a:solidFill>
                  <a:srgbClr val="0070C0"/>
                </a:solidFill>
              </a:rPr>
              <a:t>Childhood stress can be present in any setting that requires the child to adapt to change</a:t>
            </a:r>
          </a:p>
          <a:p>
            <a:pPr lvl="1"/>
            <a:endParaRPr lang="en-US" sz="2800" b="1" dirty="0">
              <a:solidFill>
                <a:srgbClr val="0070C0"/>
              </a:solidFill>
            </a:endParaRPr>
          </a:p>
          <a:p>
            <a:pPr lvl="1"/>
            <a:r>
              <a:rPr lang="en-US" sz="2800" b="1" dirty="0">
                <a:solidFill>
                  <a:srgbClr val="0070C0"/>
                </a:solidFill>
              </a:rPr>
              <a:t>The changes can be both positive and negative</a:t>
            </a:r>
          </a:p>
          <a:p>
            <a:pPr lvl="1"/>
            <a:endParaRPr lang="en-US" sz="2800" b="1" dirty="0">
              <a:solidFill>
                <a:srgbClr val="0070C0"/>
              </a:solidFill>
            </a:endParaRPr>
          </a:p>
          <a:p>
            <a:pPr lvl="1"/>
            <a:r>
              <a:rPr lang="en-US" sz="3000" b="1" dirty="0">
                <a:solidFill>
                  <a:srgbClr val="0070C0"/>
                </a:solidFill>
              </a:rPr>
              <a:t>Children often learn how to deal with stress, in part, by what they see and feel in their environment</a:t>
            </a:r>
          </a:p>
        </p:txBody>
      </p:sp>
      <p:sp>
        <p:nvSpPr>
          <p:cNvPr id="5" name="Slide Number Placeholder 4">
            <a:extLst>
              <a:ext uri="{FF2B5EF4-FFF2-40B4-BE49-F238E27FC236}">
                <a16:creationId xmlns:a16="http://schemas.microsoft.com/office/drawing/2014/main" id="{F5922F98-FF69-104C-9974-7F07661A9F17}"/>
              </a:ext>
            </a:extLst>
          </p:cNvPr>
          <p:cNvSpPr>
            <a:spLocks noGrp="1"/>
          </p:cNvSpPr>
          <p:nvPr>
            <p:ph type="sldNum" sz="quarter" idx="12"/>
          </p:nvPr>
        </p:nvSpPr>
        <p:spPr/>
        <p:txBody>
          <a:bodyPr/>
          <a:lstStyle/>
          <a:p>
            <a:fld id="{81AABEA6-DF1B-3B43-B48E-542457B0AF13}" type="slidenum">
              <a:rPr lang="en-US" smtClean="0"/>
              <a:t>4</a:t>
            </a:fld>
            <a:endParaRPr lang="en-US" dirty="0"/>
          </a:p>
        </p:txBody>
      </p:sp>
    </p:spTree>
    <p:extLst>
      <p:ext uri="{BB962C8B-B14F-4D97-AF65-F5344CB8AC3E}">
        <p14:creationId xmlns:p14="http://schemas.microsoft.com/office/powerpoint/2010/main" val="417807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1" dur="1000"/>
                                        <p:tgtEl>
                                          <p:spTgt spid="3">
                                            <p:txEl>
                                              <p:pRg st="0" end="0"/>
                                            </p:txEl>
                                          </p:spTgt>
                                        </p:tgtEl>
                                      </p:cBhvr>
                                    </p:animEffect>
                                  </p:childTnLst>
                                </p:cTn>
                              </p:par>
                            </p:childTnLst>
                          </p:cTn>
                        </p:par>
                        <p:par>
                          <p:cTn id="12" fill="hold">
                            <p:stCondLst>
                              <p:cond delay="1500"/>
                            </p:stCondLst>
                            <p:childTnLst>
                              <p:par>
                                <p:cTn id="13" presetID="12" presetClass="entr" presetSubtype="4" fill="hold" grpId="0"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10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1000"/>
                                        <p:tgtEl>
                                          <p:spTgt spid="3">
                                            <p:txEl>
                                              <p:pRg st="1" end="1"/>
                                            </p:txEl>
                                          </p:spTgt>
                                        </p:tgtEl>
                                      </p:cBhvr>
                                    </p:animEffect>
                                  </p:childTnLst>
                                </p:cTn>
                              </p:par>
                            </p:childTnLst>
                          </p:cTn>
                        </p:par>
                        <p:par>
                          <p:cTn id="17" fill="hold">
                            <p:stCondLst>
                              <p:cond delay="3000"/>
                            </p:stCondLst>
                            <p:childTnLst>
                              <p:par>
                                <p:cTn id="18" presetID="12" presetClass="entr" presetSubtype="4" fill="hold" grpId="0" nodeType="afterEffect">
                                  <p:stCondLst>
                                    <p:cond delay="50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10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1" dur="1000"/>
                                        <p:tgtEl>
                                          <p:spTgt spid="3">
                                            <p:txEl>
                                              <p:pRg st="2" end="2"/>
                                            </p:txEl>
                                          </p:spTgt>
                                        </p:tgtEl>
                                      </p:cBhvr>
                                    </p:animEffect>
                                  </p:childTnLst>
                                </p:cTn>
                              </p:par>
                            </p:childTnLst>
                          </p:cTn>
                        </p:par>
                        <p:par>
                          <p:cTn id="22" fill="hold">
                            <p:stCondLst>
                              <p:cond delay="4500"/>
                            </p:stCondLst>
                            <p:childTnLst>
                              <p:par>
                                <p:cTn id="23" presetID="12" presetClass="entr" presetSubtype="4" fill="hold" grpId="0" nodeType="afterEffect">
                                  <p:stCondLst>
                                    <p:cond delay="50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10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1000"/>
                                        <p:tgtEl>
                                          <p:spTgt spid="3">
                                            <p:txEl>
                                              <p:pRg st="4" end="4"/>
                                            </p:txEl>
                                          </p:spTgt>
                                        </p:tgtEl>
                                      </p:cBhvr>
                                    </p:animEffect>
                                  </p:childTnLst>
                                </p:cTn>
                              </p:par>
                              <p:par>
                                <p:cTn id="27" presetID="12" presetClass="entr" presetSubtype="4" fill="hold" grpId="0" nodeType="withEffect">
                                  <p:stCondLst>
                                    <p:cond delay="50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10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7018"/>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3949-0D0A-FA4A-9750-881915F3422D}"/>
              </a:ext>
            </a:extLst>
          </p:cNvPr>
          <p:cNvSpPr>
            <a:spLocks noGrp="1"/>
          </p:cNvSpPr>
          <p:nvPr>
            <p:ph type="title"/>
          </p:nvPr>
        </p:nvSpPr>
        <p:spPr>
          <a:xfrm>
            <a:off x="677334" y="195532"/>
            <a:ext cx="8596668" cy="718868"/>
          </a:xfrm>
        </p:spPr>
        <p:txBody>
          <a:bodyPr/>
          <a:lstStyle/>
          <a:p>
            <a:r>
              <a:rPr lang="en-US" dirty="0">
                <a:solidFill>
                  <a:srgbClr val="0070C0"/>
                </a:solidFill>
              </a:rPr>
              <a:t>Distress Symptoms:		</a:t>
            </a:r>
          </a:p>
        </p:txBody>
      </p:sp>
      <p:sp>
        <p:nvSpPr>
          <p:cNvPr id="3" name="Content Placeholder 2">
            <a:extLst>
              <a:ext uri="{FF2B5EF4-FFF2-40B4-BE49-F238E27FC236}">
                <a16:creationId xmlns:a16="http://schemas.microsoft.com/office/drawing/2014/main" id="{0E1F4413-E869-BA46-B921-7B3F3B887E15}"/>
              </a:ext>
            </a:extLst>
          </p:cNvPr>
          <p:cNvSpPr>
            <a:spLocks noGrp="1"/>
          </p:cNvSpPr>
          <p:nvPr>
            <p:ph idx="1"/>
          </p:nvPr>
        </p:nvSpPr>
        <p:spPr>
          <a:xfrm>
            <a:off x="677334" y="914400"/>
            <a:ext cx="8596668" cy="5943600"/>
          </a:xfrm>
        </p:spPr>
        <p:txBody>
          <a:bodyPr>
            <a:normAutofit fontScale="92500" lnSpcReduction="10000"/>
          </a:bodyPr>
          <a:lstStyle/>
          <a:p>
            <a:endParaRPr lang="en-US" dirty="0"/>
          </a:p>
          <a:p>
            <a:r>
              <a:rPr lang="en-US" sz="2400" b="1" dirty="0">
                <a:solidFill>
                  <a:schemeClr val="tx1"/>
                </a:solidFill>
              </a:rPr>
              <a:t>Infants – may become cranky and want to be held</a:t>
            </a:r>
          </a:p>
          <a:p>
            <a:endParaRPr lang="en-US" sz="2400" b="1" dirty="0">
              <a:solidFill>
                <a:schemeClr val="tx1"/>
              </a:solidFill>
            </a:endParaRPr>
          </a:p>
          <a:p>
            <a:r>
              <a:rPr lang="en-US" sz="2400" b="1" dirty="0">
                <a:solidFill>
                  <a:schemeClr val="tx1"/>
                </a:solidFill>
              </a:rPr>
              <a:t>3-6 year old preschool and kindergarten may return to previously mastered behavior in speech and toileting</a:t>
            </a:r>
          </a:p>
          <a:p>
            <a:endParaRPr lang="en-US" sz="2400" b="1" dirty="0">
              <a:solidFill>
                <a:schemeClr val="tx1"/>
              </a:solidFill>
            </a:endParaRPr>
          </a:p>
          <a:p>
            <a:r>
              <a:rPr lang="en-US" sz="2400" b="1" dirty="0">
                <a:solidFill>
                  <a:schemeClr val="tx1"/>
                </a:solidFill>
              </a:rPr>
              <a:t>7-10 year-olds may become withdrawn or overactive. Problems with concentration may present academic concerns</a:t>
            </a:r>
          </a:p>
          <a:p>
            <a:endParaRPr lang="en-US" sz="2400" b="1" dirty="0">
              <a:solidFill>
                <a:schemeClr val="tx1"/>
              </a:solidFill>
            </a:endParaRPr>
          </a:p>
          <a:p>
            <a:r>
              <a:rPr lang="en-US" sz="2400" b="1" dirty="0">
                <a:solidFill>
                  <a:schemeClr val="tx1"/>
                </a:solidFill>
              </a:rPr>
              <a:t>Preteen – Teenager may respond by acting out, curfew infractions, substance abuse, reckless behaviors.  Some may become frightened of leaving the home. They may feel fearful or facial disaster or illness</a:t>
            </a:r>
          </a:p>
          <a:p>
            <a:endParaRPr lang="en-US" sz="2400" b="1" dirty="0">
              <a:solidFill>
                <a:schemeClr val="tx1"/>
              </a:solidFill>
            </a:endParaRPr>
          </a:p>
          <a:p>
            <a:r>
              <a:rPr lang="en-US" sz="2400" b="1" dirty="0">
                <a:solidFill>
                  <a:schemeClr val="tx1"/>
                </a:solidFill>
              </a:rPr>
              <a:t>95% of college students say their mental health has declined</a:t>
            </a:r>
          </a:p>
          <a:p>
            <a:endParaRPr lang="en-US" sz="2400" dirty="0">
              <a:solidFill>
                <a:schemeClr val="tx1"/>
              </a:solidFill>
            </a:endParaRPr>
          </a:p>
          <a:p>
            <a:pPr marL="0" indent="0">
              <a:buNone/>
            </a:pPr>
            <a:endParaRPr lang="en-US" dirty="0"/>
          </a:p>
        </p:txBody>
      </p:sp>
      <p:sp>
        <p:nvSpPr>
          <p:cNvPr id="5" name="Slide Number Placeholder 4">
            <a:extLst>
              <a:ext uri="{FF2B5EF4-FFF2-40B4-BE49-F238E27FC236}">
                <a16:creationId xmlns:a16="http://schemas.microsoft.com/office/drawing/2014/main" id="{8EAFB79B-F91A-6E46-B56E-9BEFAA3E0F0A}"/>
              </a:ext>
            </a:extLst>
          </p:cNvPr>
          <p:cNvSpPr>
            <a:spLocks noGrp="1"/>
          </p:cNvSpPr>
          <p:nvPr>
            <p:ph type="sldNum" sz="quarter" idx="12"/>
          </p:nvPr>
        </p:nvSpPr>
        <p:spPr/>
        <p:txBody>
          <a:bodyPr/>
          <a:lstStyle/>
          <a:p>
            <a:fld id="{81AABEA6-DF1B-3B43-B48E-542457B0AF13}" type="slidenum">
              <a:rPr lang="en-US" smtClean="0"/>
              <a:t>5</a:t>
            </a:fld>
            <a:endParaRPr lang="en-US" dirty="0"/>
          </a:p>
        </p:txBody>
      </p:sp>
    </p:spTree>
    <p:extLst>
      <p:ext uri="{BB962C8B-B14F-4D97-AF65-F5344CB8AC3E}">
        <p14:creationId xmlns:p14="http://schemas.microsoft.com/office/powerpoint/2010/main" val="208391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1000"/>
                                        <p:tgtEl>
                                          <p:spTgt spid="3">
                                            <p:txEl>
                                              <p:pRg st="1" end="1"/>
                                            </p:txEl>
                                          </p:spTgt>
                                        </p:tgtEl>
                                      </p:cBhvr>
                                    </p:animEffect>
                                  </p:childTnLst>
                                </p:cTn>
                              </p:par>
                            </p:childTnLst>
                          </p:cTn>
                        </p:par>
                        <p:par>
                          <p:cTn id="8" fill="hold">
                            <p:stCondLst>
                              <p:cond delay="2000"/>
                            </p:stCondLst>
                            <p:childTnLst>
                              <p:par>
                                <p:cTn id="9" presetID="18" presetClass="entr" presetSubtype="12" fill="hold" grpId="0" nodeType="afterEffect">
                                  <p:stCondLst>
                                    <p:cond delay="10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strips(downLeft)">
                                      <p:cBhvr>
                                        <p:cTn id="11" dur="1000"/>
                                        <p:tgtEl>
                                          <p:spTgt spid="3">
                                            <p:txEl>
                                              <p:pRg st="3" end="3"/>
                                            </p:txEl>
                                          </p:spTgt>
                                        </p:tgtEl>
                                      </p:cBhvr>
                                    </p:animEffect>
                                  </p:childTnLst>
                                </p:cTn>
                              </p:par>
                            </p:childTnLst>
                          </p:cTn>
                        </p:par>
                        <p:par>
                          <p:cTn id="12" fill="hold">
                            <p:stCondLst>
                              <p:cond delay="4000"/>
                            </p:stCondLst>
                            <p:childTnLst>
                              <p:par>
                                <p:cTn id="13" presetID="18" presetClass="entr" presetSubtype="12" fill="hold" grpId="0" nodeType="afterEffect">
                                  <p:stCondLst>
                                    <p:cond delay="100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strips(downLeft)">
                                      <p:cBhvr>
                                        <p:cTn id="15" dur="1000"/>
                                        <p:tgtEl>
                                          <p:spTgt spid="3">
                                            <p:txEl>
                                              <p:pRg st="5" end="5"/>
                                            </p:txEl>
                                          </p:spTgt>
                                        </p:tgtEl>
                                      </p:cBhvr>
                                    </p:animEffect>
                                  </p:childTnLst>
                                </p:cTn>
                              </p:par>
                            </p:childTnLst>
                          </p:cTn>
                        </p:par>
                        <p:par>
                          <p:cTn id="16" fill="hold">
                            <p:stCondLst>
                              <p:cond delay="6000"/>
                            </p:stCondLst>
                            <p:childTnLst>
                              <p:par>
                                <p:cTn id="17" presetID="18" presetClass="entr" presetSubtype="12" fill="hold" grpId="0" nodeType="afterEffect">
                                  <p:stCondLst>
                                    <p:cond delay="100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strips(downLeft)">
                                      <p:cBhvr>
                                        <p:cTn id="19" dur="1000"/>
                                        <p:tgtEl>
                                          <p:spTgt spid="3">
                                            <p:txEl>
                                              <p:pRg st="7" end="7"/>
                                            </p:txEl>
                                          </p:spTgt>
                                        </p:tgtEl>
                                      </p:cBhvr>
                                    </p:animEffect>
                                  </p:childTnLst>
                                </p:cTn>
                              </p:par>
                            </p:childTnLst>
                          </p:cTn>
                        </p:par>
                        <p:par>
                          <p:cTn id="20" fill="hold">
                            <p:stCondLst>
                              <p:cond delay="8000"/>
                            </p:stCondLst>
                            <p:childTnLst>
                              <p:par>
                                <p:cTn id="21" presetID="18" presetClass="entr" presetSubtype="12" fill="hold" grpId="0" nodeType="afterEffect">
                                  <p:stCondLst>
                                    <p:cond delay="100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strips(downLeft)">
                                      <p:cBhvr>
                                        <p:cTn id="23"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3949-0D0A-FA4A-9750-881915F3422D}"/>
              </a:ext>
            </a:extLst>
          </p:cNvPr>
          <p:cNvSpPr>
            <a:spLocks noGrp="1"/>
          </p:cNvSpPr>
          <p:nvPr>
            <p:ph type="title"/>
          </p:nvPr>
        </p:nvSpPr>
        <p:spPr/>
        <p:txBody>
          <a:bodyPr/>
          <a:lstStyle/>
          <a:p>
            <a:r>
              <a:rPr lang="en-US" dirty="0">
                <a:solidFill>
                  <a:srgbClr val="0070C0"/>
                </a:solidFill>
              </a:rPr>
              <a:t>Distress Symptoms:		</a:t>
            </a:r>
          </a:p>
        </p:txBody>
      </p:sp>
      <p:sp>
        <p:nvSpPr>
          <p:cNvPr id="3" name="Content Placeholder 2">
            <a:extLst>
              <a:ext uri="{FF2B5EF4-FFF2-40B4-BE49-F238E27FC236}">
                <a16:creationId xmlns:a16="http://schemas.microsoft.com/office/drawing/2014/main" id="{0E1F4413-E869-BA46-B921-7B3F3B887E15}"/>
              </a:ext>
            </a:extLst>
          </p:cNvPr>
          <p:cNvSpPr>
            <a:spLocks noGrp="1"/>
          </p:cNvSpPr>
          <p:nvPr>
            <p:ph idx="1"/>
          </p:nvPr>
        </p:nvSpPr>
        <p:spPr/>
        <p:txBody>
          <a:bodyPr>
            <a:normAutofit/>
          </a:bodyPr>
          <a:lstStyle/>
          <a:p>
            <a:r>
              <a:rPr lang="en-US" sz="2400" b="1" dirty="0">
                <a:latin typeface="Helvetica" pitchFamily="2" charset="0"/>
              </a:rPr>
              <a:t>Special Needs Children– May experience more intense distress worry, or anger, because they have less </a:t>
            </a:r>
            <a:br>
              <a:rPr lang="en-US" sz="2400" b="1" dirty="0">
                <a:latin typeface="Helvetica" pitchFamily="2" charset="0"/>
              </a:rPr>
            </a:br>
            <a:r>
              <a:rPr lang="en-US" sz="2400" b="1" dirty="0">
                <a:latin typeface="Helvetica" pitchFamily="2" charset="0"/>
              </a:rPr>
              <a:t>control over day-to-day wellbeing</a:t>
            </a:r>
          </a:p>
          <a:p>
            <a:endParaRPr lang="en-US" sz="2400" b="1" dirty="0"/>
          </a:p>
          <a:p>
            <a:r>
              <a:rPr lang="en-US" sz="2400" b="1" dirty="0">
                <a:latin typeface="Helvetica" pitchFamily="2" charset="0"/>
              </a:rPr>
              <a:t>Nausea</a:t>
            </a:r>
          </a:p>
          <a:p>
            <a:endParaRPr lang="en-US" sz="2400" b="1" dirty="0">
              <a:latin typeface="Helvetica" pitchFamily="2" charset="0"/>
            </a:endParaRPr>
          </a:p>
          <a:p>
            <a:r>
              <a:rPr lang="en-US" sz="2400" b="1" dirty="0">
                <a:latin typeface="Helvetica" pitchFamily="2" charset="0"/>
              </a:rPr>
              <a:t>Cutting</a:t>
            </a:r>
          </a:p>
          <a:p>
            <a:endParaRPr lang="en-US" dirty="0"/>
          </a:p>
        </p:txBody>
      </p:sp>
      <p:sp>
        <p:nvSpPr>
          <p:cNvPr id="5" name="Slide Number Placeholder 4">
            <a:extLst>
              <a:ext uri="{FF2B5EF4-FFF2-40B4-BE49-F238E27FC236}">
                <a16:creationId xmlns:a16="http://schemas.microsoft.com/office/drawing/2014/main" id="{8EAFB79B-F91A-6E46-B56E-9BEFAA3E0F0A}"/>
              </a:ext>
            </a:extLst>
          </p:cNvPr>
          <p:cNvSpPr>
            <a:spLocks noGrp="1"/>
          </p:cNvSpPr>
          <p:nvPr>
            <p:ph type="sldNum" sz="quarter" idx="12"/>
          </p:nvPr>
        </p:nvSpPr>
        <p:spPr/>
        <p:txBody>
          <a:bodyPr/>
          <a:lstStyle/>
          <a:p>
            <a:fld id="{81AABEA6-DF1B-3B43-B48E-542457B0AF13}" type="slidenum">
              <a:rPr lang="en-US" smtClean="0"/>
              <a:t>6</a:t>
            </a:fld>
            <a:endParaRPr lang="en-US" dirty="0"/>
          </a:p>
        </p:txBody>
      </p:sp>
    </p:spTree>
    <p:extLst>
      <p:ext uri="{BB962C8B-B14F-4D97-AF65-F5344CB8AC3E}">
        <p14:creationId xmlns:p14="http://schemas.microsoft.com/office/powerpoint/2010/main" val="192501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989D-782B-024B-9E49-ADB3F50D9AC2}"/>
              </a:ext>
            </a:extLst>
          </p:cNvPr>
          <p:cNvSpPr>
            <a:spLocks noGrp="1"/>
          </p:cNvSpPr>
          <p:nvPr>
            <p:ph type="title"/>
          </p:nvPr>
        </p:nvSpPr>
        <p:spPr>
          <a:xfrm>
            <a:off x="431113" y="419819"/>
            <a:ext cx="8402335" cy="1320800"/>
          </a:xfrm>
          <a:noFill/>
        </p:spPr>
        <p:txBody>
          <a:bodyPr>
            <a:normAutofit/>
          </a:bodyPr>
          <a:lstStyle/>
          <a:p>
            <a:r>
              <a:rPr lang="en-US" sz="4000" dirty="0">
                <a:solidFill>
                  <a:srgbClr val="002060"/>
                </a:solidFill>
              </a:rPr>
              <a:t>Common Causes of Stress Include, But Are Not Limited To:</a:t>
            </a:r>
          </a:p>
        </p:txBody>
      </p:sp>
      <p:sp>
        <p:nvSpPr>
          <p:cNvPr id="3" name="Content Placeholder 2">
            <a:extLst>
              <a:ext uri="{FF2B5EF4-FFF2-40B4-BE49-F238E27FC236}">
                <a16:creationId xmlns:a16="http://schemas.microsoft.com/office/drawing/2014/main" id="{D7999A00-4A53-744A-A44D-A7A811883518}"/>
              </a:ext>
            </a:extLst>
          </p:cNvPr>
          <p:cNvSpPr>
            <a:spLocks noGrp="1"/>
          </p:cNvSpPr>
          <p:nvPr>
            <p:ph idx="1"/>
          </p:nvPr>
        </p:nvSpPr>
        <p:spPr>
          <a:xfrm>
            <a:off x="677333" y="1880558"/>
            <a:ext cx="9040407" cy="4842971"/>
          </a:xfrm>
        </p:spPr>
        <p:txBody>
          <a:bodyPr>
            <a:normAutofit fontScale="92500" lnSpcReduction="10000"/>
          </a:bodyPr>
          <a:lstStyle/>
          <a:p>
            <a:endParaRPr lang="en-US" sz="2400" dirty="0">
              <a:latin typeface="Helvetica" pitchFamily="2" charset="0"/>
            </a:endParaRPr>
          </a:p>
          <a:p>
            <a:r>
              <a:rPr lang="en-US" sz="2800" b="1" dirty="0">
                <a:solidFill>
                  <a:schemeClr val="tx1"/>
                </a:solidFill>
                <a:latin typeface="Helvetica" pitchFamily="2" charset="0"/>
              </a:rPr>
              <a:t>Negative thoughts about themselves</a:t>
            </a:r>
          </a:p>
          <a:p>
            <a:endParaRPr lang="en-US" sz="2800" b="1" dirty="0">
              <a:solidFill>
                <a:schemeClr val="tx1"/>
              </a:solidFill>
              <a:latin typeface="Helvetica" pitchFamily="2" charset="0"/>
            </a:endParaRPr>
          </a:p>
          <a:p>
            <a:r>
              <a:rPr lang="en-US" sz="2800" b="1" dirty="0">
                <a:solidFill>
                  <a:schemeClr val="tx1"/>
                </a:solidFill>
                <a:latin typeface="Helvetica" pitchFamily="2" charset="0"/>
              </a:rPr>
              <a:t>Changes in familial make-up, school, or housing</a:t>
            </a:r>
          </a:p>
          <a:p>
            <a:endParaRPr lang="en-US" sz="2800" b="1" dirty="0">
              <a:solidFill>
                <a:schemeClr val="tx1"/>
              </a:solidFill>
              <a:latin typeface="Helvetica" pitchFamily="2" charset="0"/>
            </a:endParaRPr>
          </a:p>
          <a:p>
            <a:r>
              <a:rPr lang="en-US" sz="2800" b="1" dirty="0">
                <a:solidFill>
                  <a:schemeClr val="tx1"/>
                </a:solidFill>
                <a:latin typeface="Helvetica" pitchFamily="2" charset="0"/>
              </a:rPr>
              <a:t>Juggling familial, social, and academic expectations</a:t>
            </a:r>
          </a:p>
          <a:p>
            <a:endParaRPr lang="en-US" sz="2800" b="1" dirty="0">
              <a:solidFill>
                <a:schemeClr val="tx1"/>
              </a:solidFill>
              <a:latin typeface="Helvetica" pitchFamily="2" charset="0"/>
            </a:endParaRPr>
          </a:p>
          <a:p>
            <a:r>
              <a:rPr lang="en-US" sz="2800" b="1" dirty="0">
                <a:solidFill>
                  <a:schemeClr val="tx1"/>
                </a:solidFill>
                <a:latin typeface="Helvetica" pitchFamily="2" charset="0"/>
              </a:rPr>
              <a:t>Peer pressure</a:t>
            </a:r>
          </a:p>
          <a:p>
            <a:endParaRPr lang="en-US" sz="2800" b="1" dirty="0">
              <a:solidFill>
                <a:schemeClr val="tx1"/>
              </a:solidFill>
              <a:latin typeface="Helvetica" pitchFamily="2" charset="0"/>
            </a:endParaRPr>
          </a:p>
          <a:p>
            <a:r>
              <a:rPr lang="en-US" sz="2800" b="1" dirty="0">
                <a:solidFill>
                  <a:schemeClr val="tx1"/>
                </a:solidFill>
                <a:latin typeface="Helvetica" pitchFamily="2" charset="0"/>
              </a:rPr>
              <a:t>Body Changes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FC957C23-07BD-6949-91A5-A8DBBD673A76}"/>
              </a:ext>
            </a:extLst>
          </p:cNvPr>
          <p:cNvSpPr>
            <a:spLocks noGrp="1"/>
          </p:cNvSpPr>
          <p:nvPr>
            <p:ph type="sldNum" sz="quarter" idx="12"/>
          </p:nvPr>
        </p:nvSpPr>
        <p:spPr/>
        <p:txBody>
          <a:bodyPr/>
          <a:lstStyle/>
          <a:p>
            <a:fld id="{81AABEA6-DF1B-3B43-B48E-542457B0AF13}" type="slidenum">
              <a:rPr lang="en-US" smtClean="0"/>
              <a:t>7</a:t>
            </a:fld>
            <a:endParaRPr lang="en-US" dirty="0"/>
          </a:p>
        </p:txBody>
      </p:sp>
    </p:spTree>
    <p:extLst>
      <p:ext uri="{BB962C8B-B14F-4D97-AF65-F5344CB8AC3E}">
        <p14:creationId xmlns:p14="http://schemas.microsoft.com/office/powerpoint/2010/main" val="103345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1000"/>
                                        <p:tgtEl>
                                          <p:spTgt spid="3">
                                            <p:txEl>
                                              <p:pRg st="1" end="1"/>
                                            </p:txEl>
                                          </p:spTgt>
                                        </p:tgtEl>
                                      </p:cBhvr>
                                    </p:animEffect>
                                  </p:childTnLst>
                                </p:cTn>
                              </p:par>
                            </p:childTnLst>
                          </p:cTn>
                        </p:par>
                        <p:par>
                          <p:cTn id="8" fill="hold">
                            <p:stCondLst>
                              <p:cond delay="2000"/>
                            </p:stCondLst>
                            <p:childTnLst>
                              <p:par>
                                <p:cTn id="9" presetID="5" presetClass="entr" presetSubtype="10" fill="hold" grpId="0" nodeType="afterEffect">
                                  <p:stCondLst>
                                    <p:cond delay="10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checkerboard(across)">
                                      <p:cBhvr>
                                        <p:cTn id="11" dur="1000"/>
                                        <p:tgtEl>
                                          <p:spTgt spid="3">
                                            <p:txEl>
                                              <p:pRg st="3" end="3"/>
                                            </p:txEl>
                                          </p:spTgt>
                                        </p:tgtEl>
                                      </p:cBhvr>
                                    </p:animEffect>
                                  </p:childTnLst>
                                </p:cTn>
                              </p:par>
                            </p:childTnLst>
                          </p:cTn>
                        </p:par>
                        <p:par>
                          <p:cTn id="12" fill="hold">
                            <p:stCondLst>
                              <p:cond delay="4000"/>
                            </p:stCondLst>
                            <p:childTnLst>
                              <p:par>
                                <p:cTn id="13" presetID="5" presetClass="entr" presetSubtype="10" fill="hold" grpId="0" nodeType="afterEffect">
                                  <p:stCondLst>
                                    <p:cond delay="100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heckerboard(across)">
                                      <p:cBhvr>
                                        <p:cTn id="15" dur="1000"/>
                                        <p:tgtEl>
                                          <p:spTgt spid="3">
                                            <p:txEl>
                                              <p:pRg st="5" end="5"/>
                                            </p:txEl>
                                          </p:spTgt>
                                        </p:tgtEl>
                                      </p:cBhvr>
                                    </p:animEffect>
                                  </p:childTnLst>
                                </p:cTn>
                              </p:par>
                            </p:childTnLst>
                          </p:cTn>
                        </p:par>
                        <p:par>
                          <p:cTn id="16" fill="hold">
                            <p:stCondLst>
                              <p:cond delay="6000"/>
                            </p:stCondLst>
                            <p:childTnLst>
                              <p:par>
                                <p:cTn id="17" presetID="5" presetClass="entr" presetSubtype="10" fill="hold" grpId="0" nodeType="afterEffect">
                                  <p:stCondLst>
                                    <p:cond delay="100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checkerboard(across)">
                                      <p:cBhvr>
                                        <p:cTn id="19" dur="1000"/>
                                        <p:tgtEl>
                                          <p:spTgt spid="3">
                                            <p:txEl>
                                              <p:pRg st="7" end="7"/>
                                            </p:txEl>
                                          </p:spTgt>
                                        </p:tgtEl>
                                      </p:cBhvr>
                                    </p:animEffect>
                                  </p:childTnLst>
                                </p:cTn>
                              </p:par>
                            </p:childTnLst>
                          </p:cTn>
                        </p:par>
                        <p:par>
                          <p:cTn id="20" fill="hold">
                            <p:stCondLst>
                              <p:cond delay="8000"/>
                            </p:stCondLst>
                            <p:childTnLst>
                              <p:par>
                                <p:cTn id="21" presetID="5" presetClass="entr" presetSubtype="10" fill="hold" grpId="0" nodeType="afterEffect">
                                  <p:stCondLst>
                                    <p:cond delay="100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checkerboard(across)">
                                      <p:cBhvr>
                                        <p:cTn id="23"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989D-782B-024B-9E49-ADB3F50D9AC2}"/>
              </a:ext>
            </a:extLst>
          </p:cNvPr>
          <p:cNvSpPr>
            <a:spLocks noGrp="1"/>
          </p:cNvSpPr>
          <p:nvPr>
            <p:ph type="title"/>
          </p:nvPr>
        </p:nvSpPr>
        <p:spPr/>
        <p:txBody>
          <a:bodyPr/>
          <a:lstStyle/>
          <a:p>
            <a:r>
              <a:rPr lang="en-US" dirty="0">
                <a:solidFill>
                  <a:schemeClr val="accent2">
                    <a:lumMod val="75000"/>
                  </a:schemeClr>
                </a:solidFill>
              </a:rPr>
              <a:t>Common Indicators Include, But Are Not Limited To:</a:t>
            </a:r>
          </a:p>
        </p:txBody>
      </p:sp>
      <p:sp>
        <p:nvSpPr>
          <p:cNvPr id="3" name="Content Placeholder 2">
            <a:extLst>
              <a:ext uri="{FF2B5EF4-FFF2-40B4-BE49-F238E27FC236}">
                <a16:creationId xmlns:a16="http://schemas.microsoft.com/office/drawing/2014/main" id="{D7999A00-4A53-744A-A44D-A7A811883518}"/>
              </a:ext>
            </a:extLst>
          </p:cNvPr>
          <p:cNvSpPr>
            <a:spLocks noGrp="1"/>
          </p:cNvSpPr>
          <p:nvPr>
            <p:ph idx="1"/>
          </p:nvPr>
        </p:nvSpPr>
        <p:spPr>
          <a:xfrm>
            <a:off x="1797666" y="2196448"/>
            <a:ext cx="8596668" cy="4383646"/>
          </a:xfrm>
        </p:spPr>
        <p:txBody>
          <a:bodyPr>
            <a:normAutofit/>
          </a:bodyPr>
          <a:lstStyle/>
          <a:p>
            <a:r>
              <a:rPr lang="en-US" sz="3200" dirty="0"/>
              <a:t>Trembling</a:t>
            </a:r>
          </a:p>
          <a:p>
            <a:r>
              <a:rPr lang="en-US" sz="3200" dirty="0"/>
              <a:t>Rapid heartbeat</a:t>
            </a:r>
          </a:p>
          <a:p>
            <a:r>
              <a:rPr lang="en-US" sz="3200" dirty="0"/>
              <a:t>Sweating</a:t>
            </a:r>
          </a:p>
          <a:p>
            <a:r>
              <a:rPr lang="en-US" sz="3200" dirty="0"/>
              <a:t>Dizziness</a:t>
            </a:r>
          </a:p>
          <a:p>
            <a:r>
              <a:rPr lang="en-US" sz="3200" dirty="0"/>
              <a:t>Extensive worrying and overthinking</a:t>
            </a:r>
          </a:p>
          <a:p>
            <a:r>
              <a:rPr lang="en-US" sz="3200" dirty="0"/>
              <a:t>Extreme embarrassment</a:t>
            </a:r>
          </a:p>
          <a:p>
            <a:r>
              <a:rPr lang="en-US" sz="3200" dirty="0"/>
              <a:t>Full blown panic attacks</a:t>
            </a:r>
          </a:p>
          <a:p>
            <a:endParaRPr lang="en-US" sz="3200" dirty="0"/>
          </a:p>
          <a:p>
            <a:endParaRPr lang="en-US" sz="2400" dirty="0"/>
          </a:p>
          <a:p>
            <a:endParaRPr lang="en-US" sz="2400" dirty="0"/>
          </a:p>
        </p:txBody>
      </p:sp>
      <p:sp>
        <p:nvSpPr>
          <p:cNvPr id="5" name="Slide Number Placeholder 4">
            <a:extLst>
              <a:ext uri="{FF2B5EF4-FFF2-40B4-BE49-F238E27FC236}">
                <a16:creationId xmlns:a16="http://schemas.microsoft.com/office/drawing/2014/main" id="{178804F3-40A7-8941-AF58-E0329A774BB1}"/>
              </a:ext>
            </a:extLst>
          </p:cNvPr>
          <p:cNvSpPr>
            <a:spLocks noGrp="1"/>
          </p:cNvSpPr>
          <p:nvPr>
            <p:ph type="sldNum" sz="quarter" idx="12"/>
          </p:nvPr>
        </p:nvSpPr>
        <p:spPr/>
        <p:txBody>
          <a:bodyPr/>
          <a:lstStyle/>
          <a:p>
            <a:fld id="{81AABEA6-DF1B-3B43-B48E-542457B0AF13}" type="slidenum">
              <a:rPr lang="en-US" smtClean="0"/>
              <a:t>8</a:t>
            </a:fld>
            <a:endParaRPr lang="en-US" dirty="0"/>
          </a:p>
        </p:txBody>
      </p:sp>
    </p:spTree>
    <p:extLst>
      <p:ext uri="{BB962C8B-B14F-4D97-AF65-F5344CB8AC3E}">
        <p14:creationId xmlns:p14="http://schemas.microsoft.com/office/powerpoint/2010/main" val="402965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par>
                          <p:cTn id="8" fill="hold">
                            <p:stCondLst>
                              <p:cond delay="1500"/>
                            </p:stCondLst>
                            <p:childTnLst>
                              <p:par>
                                <p:cTn id="9" presetID="3" presetClass="entr" presetSubtype="1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1000"/>
                                        <p:tgtEl>
                                          <p:spTgt spid="3">
                                            <p:txEl>
                                              <p:pRg st="1" end="1"/>
                                            </p:txEl>
                                          </p:spTgt>
                                        </p:tgtEl>
                                      </p:cBhvr>
                                    </p:animEffect>
                                  </p:childTnLst>
                                </p:cTn>
                              </p:par>
                            </p:childTnLst>
                          </p:cTn>
                        </p:par>
                        <p:par>
                          <p:cTn id="12" fill="hold">
                            <p:stCondLst>
                              <p:cond delay="3000"/>
                            </p:stCondLst>
                            <p:childTnLst>
                              <p:par>
                                <p:cTn id="13" presetID="3" presetClass="entr" presetSubtype="1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1000"/>
                                        <p:tgtEl>
                                          <p:spTgt spid="3">
                                            <p:txEl>
                                              <p:pRg st="2" end="2"/>
                                            </p:txEl>
                                          </p:spTgt>
                                        </p:tgtEl>
                                      </p:cBhvr>
                                    </p:animEffect>
                                  </p:childTnLst>
                                </p:cTn>
                              </p:par>
                            </p:childTnLst>
                          </p:cTn>
                        </p:par>
                        <p:par>
                          <p:cTn id="16" fill="hold">
                            <p:stCondLst>
                              <p:cond delay="4500"/>
                            </p:stCondLst>
                            <p:childTnLst>
                              <p:par>
                                <p:cTn id="17" presetID="3" presetClass="entr" presetSubtype="1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1000"/>
                                        <p:tgtEl>
                                          <p:spTgt spid="3">
                                            <p:txEl>
                                              <p:pRg st="3" end="3"/>
                                            </p:txEl>
                                          </p:spTgt>
                                        </p:tgtEl>
                                      </p:cBhvr>
                                    </p:animEffect>
                                  </p:childTnLst>
                                </p:cTn>
                              </p:par>
                            </p:childTnLst>
                          </p:cTn>
                        </p:par>
                        <p:par>
                          <p:cTn id="20" fill="hold">
                            <p:stCondLst>
                              <p:cond delay="6000"/>
                            </p:stCondLst>
                            <p:childTnLst>
                              <p:par>
                                <p:cTn id="21" presetID="3" presetClass="entr" presetSubtype="1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1000"/>
                                        <p:tgtEl>
                                          <p:spTgt spid="3">
                                            <p:txEl>
                                              <p:pRg st="4" end="4"/>
                                            </p:txEl>
                                          </p:spTgt>
                                        </p:tgtEl>
                                      </p:cBhvr>
                                    </p:animEffect>
                                  </p:childTnLst>
                                </p:cTn>
                              </p:par>
                            </p:childTnLst>
                          </p:cTn>
                        </p:par>
                        <p:par>
                          <p:cTn id="24" fill="hold">
                            <p:stCondLst>
                              <p:cond delay="7500"/>
                            </p:stCondLst>
                            <p:childTnLst>
                              <p:par>
                                <p:cTn id="25" presetID="3" presetClass="entr" presetSubtype="10" fill="hold"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1000"/>
                                        <p:tgtEl>
                                          <p:spTgt spid="3">
                                            <p:txEl>
                                              <p:pRg st="5" end="5"/>
                                            </p:txEl>
                                          </p:spTgt>
                                        </p:tgtEl>
                                      </p:cBhvr>
                                    </p:animEffect>
                                  </p:childTnLst>
                                </p:cTn>
                              </p:par>
                            </p:childTnLst>
                          </p:cTn>
                        </p:par>
                        <p:par>
                          <p:cTn id="28" fill="hold">
                            <p:stCondLst>
                              <p:cond delay="9000"/>
                            </p:stCondLst>
                            <p:childTnLst>
                              <p:par>
                                <p:cTn id="29" presetID="3" presetClass="entr" presetSubtype="10" fill="hold"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989D-782B-024B-9E49-ADB3F50D9AC2}"/>
              </a:ext>
            </a:extLst>
          </p:cNvPr>
          <p:cNvSpPr>
            <a:spLocks noGrp="1"/>
          </p:cNvSpPr>
          <p:nvPr>
            <p:ph type="title"/>
          </p:nvPr>
        </p:nvSpPr>
        <p:spPr>
          <a:xfrm>
            <a:off x="138022" y="206644"/>
            <a:ext cx="11800935" cy="1320800"/>
          </a:xfrm>
          <a:noFill/>
        </p:spPr>
        <p:txBody>
          <a:bodyPr>
            <a:normAutofit fontScale="90000"/>
          </a:bodyPr>
          <a:lstStyle/>
          <a:p>
            <a:r>
              <a:rPr lang="en-US" sz="4400" b="1" dirty="0">
                <a:solidFill>
                  <a:srgbClr val="002060"/>
                </a:solidFill>
              </a:rPr>
              <a:t>Common Indicators Include, But Are Not Limited To:</a:t>
            </a:r>
          </a:p>
        </p:txBody>
      </p:sp>
      <p:sp>
        <p:nvSpPr>
          <p:cNvPr id="3" name="Content Placeholder 2">
            <a:extLst>
              <a:ext uri="{FF2B5EF4-FFF2-40B4-BE49-F238E27FC236}">
                <a16:creationId xmlns:a16="http://schemas.microsoft.com/office/drawing/2014/main" id="{D7999A00-4A53-744A-A44D-A7A811883518}"/>
              </a:ext>
            </a:extLst>
          </p:cNvPr>
          <p:cNvSpPr>
            <a:spLocks noGrp="1"/>
          </p:cNvSpPr>
          <p:nvPr>
            <p:ph idx="1"/>
          </p:nvPr>
        </p:nvSpPr>
        <p:spPr>
          <a:xfrm>
            <a:off x="1035549" y="1596456"/>
            <a:ext cx="8596668" cy="5129778"/>
          </a:xfrm>
        </p:spPr>
        <p:txBody>
          <a:bodyPr>
            <a:normAutofit fontScale="92500" lnSpcReduction="20000"/>
          </a:bodyPr>
          <a:lstStyle/>
          <a:p>
            <a:r>
              <a:rPr lang="en-US" sz="4300" b="1" dirty="0"/>
              <a:t>Unexplained pain</a:t>
            </a:r>
            <a:br>
              <a:rPr lang="en-US" sz="4300" b="1" dirty="0"/>
            </a:br>
            <a:endParaRPr lang="en-US" sz="4300" b="1" dirty="0"/>
          </a:p>
          <a:p>
            <a:r>
              <a:rPr lang="en-US" sz="4300" b="1" dirty="0"/>
              <a:t>New or recurring fears</a:t>
            </a:r>
            <a:br>
              <a:rPr lang="en-US" sz="4300" b="1" dirty="0"/>
            </a:br>
            <a:endParaRPr lang="en-US" sz="4300" b="1" dirty="0"/>
          </a:p>
          <a:p>
            <a:r>
              <a:rPr lang="en-US" sz="4300" b="1" dirty="0"/>
              <a:t>Inability to stay on task</a:t>
            </a:r>
            <a:br>
              <a:rPr lang="en-US" sz="4300" b="1" dirty="0"/>
            </a:br>
            <a:endParaRPr lang="en-US" sz="4300" b="1" dirty="0"/>
          </a:p>
          <a:p>
            <a:r>
              <a:rPr lang="en-US" sz="4300" b="1" dirty="0"/>
              <a:t>Destruction of property</a:t>
            </a:r>
            <a:br>
              <a:rPr lang="en-US" sz="4300" b="1" dirty="0"/>
            </a:br>
            <a:endParaRPr lang="en-US" sz="4300" b="1" dirty="0"/>
          </a:p>
          <a:p>
            <a:r>
              <a:rPr lang="en-US" sz="4300" b="1" dirty="0"/>
              <a:t>Anger outbursts</a:t>
            </a:r>
          </a:p>
          <a:p>
            <a:endParaRPr lang="en-US" sz="4300" dirty="0"/>
          </a:p>
          <a:p>
            <a:endParaRPr lang="en-US" sz="4300" dirty="0"/>
          </a:p>
          <a:p>
            <a:endParaRPr lang="en-US" sz="4000" dirty="0"/>
          </a:p>
        </p:txBody>
      </p:sp>
      <p:sp>
        <p:nvSpPr>
          <p:cNvPr id="5" name="Slide Number Placeholder 4">
            <a:extLst>
              <a:ext uri="{FF2B5EF4-FFF2-40B4-BE49-F238E27FC236}">
                <a16:creationId xmlns:a16="http://schemas.microsoft.com/office/drawing/2014/main" id="{2AC2AED7-CADF-7C4C-9C19-855B72D0F3A3}"/>
              </a:ext>
            </a:extLst>
          </p:cNvPr>
          <p:cNvSpPr>
            <a:spLocks noGrp="1"/>
          </p:cNvSpPr>
          <p:nvPr>
            <p:ph type="sldNum" sz="quarter" idx="12"/>
          </p:nvPr>
        </p:nvSpPr>
        <p:spPr/>
        <p:txBody>
          <a:bodyPr/>
          <a:lstStyle/>
          <a:p>
            <a:fld id="{81AABEA6-DF1B-3B43-B48E-542457B0AF13}" type="slidenum">
              <a:rPr lang="en-US" smtClean="0"/>
              <a:t>9</a:t>
            </a:fld>
            <a:endParaRPr lang="en-US" dirty="0"/>
          </a:p>
        </p:txBody>
      </p:sp>
    </p:spTree>
    <p:extLst>
      <p:ext uri="{BB962C8B-B14F-4D97-AF65-F5344CB8AC3E}">
        <p14:creationId xmlns:p14="http://schemas.microsoft.com/office/powerpoint/2010/main" val="184920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par>
                          <p:cTn id="8" fill="hold">
                            <p:stCondLst>
                              <p:cond delay="2000"/>
                            </p:stCondLst>
                            <p:childTnLst>
                              <p:par>
                                <p:cTn id="9" presetID="9"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1000"/>
                                        <p:tgtEl>
                                          <p:spTgt spid="3">
                                            <p:txEl>
                                              <p:pRg st="1" end="1"/>
                                            </p:txEl>
                                          </p:spTgt>
                                        </p:tgtEl>
                                      </p:cBhvr>
                                    </p:animEffect>
                                  </p:childTnLst>
                                </p:cTn>
                              </p:par>
                            </p:childTnLst>
                          </p:cTn>
                        </p:par>
                        <p:par>
                          <p:cTn id="12" fill="hold">
                            <p:stCondLst>
                              <p:cond delay="4000"/>
                            </p:stCondLst>
                            <p:childTnLst>
                              <p:par>
                                <p:cTn id="13" presetID="9" presetClass="entr" presetSubtype="0" fill="hold" grpId="0"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1000"/>
                                        <p:tgtEl>
                                          <p:spTgt spid="3">
                                            <p:txEl>
                                              <p:pRg st="2" end="2"/>
                                            </p:txEl>
                                          </p:spTgt>
                                        </p:tgtEl>
                                      </p:cBhvr>
                                    </p:animEffect>
                                  </p:childTnLst>
                                </p:cTn>
                              </p:par>
                            </p:childTnLst>
                          </p:cTn>
                        </p:par>
                        <p:par>
                          <p:cTn id="16" fill="hold">
                            <p:stCondLst>
                              <p:cond delay="6000"/>
                            </p:stCondLst>
                            <p:childTnLst>
                              <p:par>
                                <p:cTn id="17" presetID="9"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1000"/>
                                        <p:tgtEl>
                                          <p:spTgt spid="3">
                                            <p:txEl>
                                              <p:pRg st="3" end="3"/>
                                            </p:txEl>
                                          </p:spTgt>
                                        </p:tgtEl>
                                      </p:cBhvr>
                                    </p:animEffect>
                                  </p:childTnLst>
                                </p:cTn>
                              </p:par>
                            </p:childTnLst>
                          </p:cTn>
                        </p:par>
                        <p:par>
                          <p:cTn id="20" fill="hold">
                            <p:stCondLst>
                              <p:cond delay="8000"/>
                            </p:stCondLst>
                            <p:childTnLst>
                              <p:par>
                                <p:cTn id="21" presetID="9" presetClass="entr" presetSubtype="0" fill="hold" grpId="0"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1000"/>
                                        <p:tgtEl>
                                          <p:spTgt spid="3">
                                            <p:txEl>
                                              <p:pRg st="4" end="4"/>
                                            </p:txEl>
                                          </p:spTgt>
                                        </p:tgtEl>
                                      </p:cBhvr>
                                    </p:animEffect>
                                  </p:childTnLst>
                                </p:cTn>
                              </p:par>
                            </p:childTnLst>
                          </p:cTn>
                        </p:par>
                        <p:par>
                          <p:cTn id="24" fill="hold">
                            <p:stCondLst>
                              <p:cond delay="10000"/>
                            </p:stCondLst>
                            <p:childTnLst>
                              <p:par>
                                <p:cTn id="25" presetID="2" presetClass="entr" presetSubtype="4" fill="hold" grpId="1" nodeType="afterEffect">
                                  <p:stCondLst>
                                    <p:cond delay="50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1000"/>
                            </p:stCondLst>
                            <p:childTnLst>
                              <p:par>
                                <p:cTn id="30" presetID="2" presetClass="entr" presetSubtype="4" fill="hold" grpId="1" nodeType="afterEffect">
                                  <p:stCondLst>
                                    <p:cond delay="50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additive="base">
                                        <p:cTn id="3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grpId="1" nodeType="afterEffect">
                                  <p:stCondLst>
                                    <p:cond delay="50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3000"/>
                            </p:stCondLst>
                            <p:childTnLst>
                              <p:par>
                                <p:cTn id="40" presetID="2" presetClass="entr" presetSubtype="4" fill="hold" grpId="1" nodeType="afterEffect">
                                  <p:stCondLst>
                                    <p:cond delay="50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additive="base">
                                        <p:cTn id="4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4000"/>
                            </p:stCondLst>
                            <p:childTnLst>
                              <p:par>
                                <p:cTn id="45" presetID="2" presetClass="entr" presetSubtype="4" fill="hold" grpId="1" nodeType="afterEffect">
                                  <p:stCondLst>
                                    <p:cond delay="50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uiExpand="1" build="p"/>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3327</TotalTime>
  <Words>1203</Words>
  <Application>Microsoft Macintosh PowerPoint</Application>
  <PresentationFormat>Widescreen</PresentationFormat>
  <Paragraphs>206</Paragraphs>
  <Slides>24</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Bernard MT Condensed</vt:lpstr>
      <vt:lpstr>Calibri</vt:lpstr>
      <vt:lpstr>Franklin Gothic Book</vt:lpstr>
      <vt:lpstr>Helvetica</vt:lpstr>
      <vt:lpstr>Trebuchet MS</vt:lpstr>
      <vt:lpstr>Wingdings 3</vt:lpstr>
      <vt:lpstr>Crop</vt:lpstr>
      <vt:lpstr>Facet</vt:lpstr>
      <vt:lpstr>Children and Mental Health</vt:lpstr>
      <vt:lpstr>Manifestations of Mental Health Issues:</vt:lpstr>
      <vt:lpstr>The Pandemic:</vt:lpstr>
      <vt:lpstr>Stress: </vt:lpstr>
      <vt:lpstr>Distress Symptoms:  </vt:lpstr>
      <vt:lpstr>Distress Symptoms:  </vt:lpstr>
      <vt:lpstr>Common Causes of Stress Include, But Are Not Limited To:</vt:lpstr>
      <vt:lpstr>Common Indicators Include, But Are Not Limited To:</vt:lpstr>
      <vt:lpstr>Common Indicators Include, But Are Not Limited To:</vt:lpstr>
      <vt:lpstr>Common Indicators Include, But Are Not Limited To:</vt:lpstr>
      <vt:lpstr>Stats:</vt:lpstr>
      <vt:lpstr>Stats:</vt:lpstr>
      <vt:lpstr>How The Pandemic Has Affected Our Children in School:</vt:lpstr>
      <vt:lpstr>How The Pandemic Has Affected Our Children in School:</vt:lpstr>
      <vt:lpstr>How The Pandemic Has Affected Our Children in School:</vt:lpstr>
      <vt:lpstr>How the Pandemic Has Affected Our Children in School:</vt:lpstr>
      <vt:lpstr>How To Assist Children Cope With The Stresses and Resume a Normal Life:</vt:lpstr>
      <vt:lpstr>How To Assist Children Cope With The Stresses and Resume a Normal Life:</vt:lpstr>
      <vt:lpstr>How To Assist Children Cope With The Stresses and Resume a Normal Life:</vt:lpstr>
      <vt:lpstr>How To Assist Children Cope With The Stresses and Resume a Normal Life:</vt:lpstr>
      <vt:lpstr>College Students Are Struggling Also:</vt:lpstr>
      <vt:lpstr>College Students Are Struggling Also:</vt:lpstr>
      <vt:lpstr>There Are Some Positives:</vt:lpstr>
      <vt:lpstr>LCWA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and Mental Health</dc:title>
  <dc:creator>Microsoft Office User</dc:creator>
  <cp:lastModifiedBy>Microsoft Office User</cp:lastModifiedBy>
  <cp:revision>9</cp:revision>
  <cp:lastPrinted>2022-02-22T21:41:28Z</cp:lastPrinted>
  <dcterms:created xsi:type="dcterms:W3CDTF">2022-02-09T13:22:24Z</dcterms:created>
  <dcterms:modified xsi:type="dcterms:W3CDTF">2022-02-24T13:43:59Z</dcterms:modified>
</cp:coreProperties>
</file>